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5" r:id="rId4"/>
    <p:sldId id="262" r:id="rId5"/>
    <p:sldId id="266" r:id="rId6"/>
    <p:sldId id="259" r:id="rId7"/>
    <p:sldId id="267" r:id="rId8"/>
    <p:sldId id="258" r:id="rId9"/>
    <p:sldId id="268" r:id="rId10"/>
    <p:sldId id="260" r:id="rId11"/>
  </p:sldIdLst>
  <p:sldSz cx="5211763" cy="3475038"/>
  <p:notesSz cx="7315200" cy="9601200"/>
  <p:defaultTextStyle>
    <a:defPPr>
      <a:defRPr lang="en-US"/>
    </a:defPPr>
    <a:lvl1pPr marL="0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1pPr>
    <a:lvl2pPr marL="208483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2pPr>
    <a:lvl3pPr marL="41696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3pPr>
    <a:lvl4pPr marL="625450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4pPr>
    <a:lvl5pPr marL="833933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5pPr>
    <a:lvl6pPr marL="104241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6pPr>
    <a:lvl7pPr marL="1250899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7pPr>
    <a:lvl8pPr marL="1459382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8pPr>
    <a:lvl9pPr marL="1667866" algn="l" defTabSz="416966" rtl="0" eaLnBrk="1" latinLnBrk="0" hangingPunct="1">
      <a:defRPr sz="8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" userDrawn="1">
          <p15:clr>
            <a:srgbClr val="A4A3A4"/>
          </p15:clr>
        </p15:guide>
        <p15:guide id="2" pos="9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19" autoAdjust="0"/>
    <p:restoredTop sz="94660"/>
  </p:normalViewPr>
  <p:slideViewPr>
    <p:cSldViewPr snapToGrid="0" showGuides="1">
      <p:cViewPr varScale="1">
        <p:scale>
          <a:sx n="133" d="100"/>
          <a:sy n="133" d="100"/>
        </p:scale>
        <p:origin x="824" y="76"/>
      </p:cViewPr>
      <p:guideLst>
        <p:guide orient="horz" pos="159"/>
        <p:guide pos="9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8A6034BF-7C5A-4632-A862-A38018DDC95A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13E50E86-EE63-4A9C-B39D-61C3BC48C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55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882" y="568716"/>
            <a:ext cx="4429999" cy="1209828"/>
          </a:xfrm>
        </p:spPr>
        <p:txBody>
          <a:bodyPr anchor="b"/>
          <a:lstStyle>
            <a:lvl1pPr algn="ctr">
              <a:defRPr sz="3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471" y="1825200"/>
            <a:ext cx="3908822" cy="838996"/>
          </a:xfrm>
        </p:spPr>
        <p:txBody>
          <a:bodyPr/>
          <a:lstStyle>
            <a:lvl1pPr marL="0" indent="0" algn="ctr">
              <a:buNone/>
              <a:defRPr sz="1216"/>
            </a:lvl1pPr>
            <a:lvl2pPr marL="231663" indent="0" algn="ctr">
              <a:buNone/>
              <a:defRPr sz="1013"/>
            </a:lvl2pPr>
            <a:lvl3pPr marL="463326" indent="0" algn="ctr">
              <a:buNone/>
              <a:defRPr sz="912"/>
            </a:lvl3pPr>
            <a:lvl4pPr marL="694990" indent="0" algn="ctr">
              <a:buNone/>
              <a:defRPr sz="811"/>
            </a:lvl4pPr>
            <a:lvl5pPr marL="926653" indent="0" algn="ctr">
              <a:buNone/>
              <a:defRPr sz="811"/>
            </a:lvl5pPr>
            <a:lvl6pPr marL="1158316" indent="0" algn="ctr">
              <a:buNone/>
              <a:defRPr sz="811"/>
            </a:lvl6pPr>
            <a:lvl7pPr marL="1389979" indent="0" algn="ctr">
              <a:buNone/>
              <a:defRPr sz="811"/>
            </a:lvl7pPr>
            <a:lvl8pPr marL="1621643" indent="0" algn="ctr">
              <a:buNone/>
              <a:defRPr sz="811"/>
            </a:lvl8pPr>
            <a:lvl9pPr marL="1853306" indent="0" algn="ctr">
              <a:buNone/>
              <a:defRPr sz="81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6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8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668" y="185014"/>
            <a:ext cx="1123786" cy="2944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309" y="185014"/>
            <a:ext cx="3306212" cy="29449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0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94" y="866347"/>
            <a:ext cx="4495146" cy="1445519"/>
          </a:xfrm>
        </p:spPr>
        <p:txBody>
          <a:bodyPr anchor="b"/>
          <a:lstStyle>
            <a:lvl1pPr>
              <a:defRPr sz="3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594" y="2325542"/>
            <a:ext cx="4495146" cy="760164"/>
          </a:xfrm>
        </p:spPr>
        <p:txBody>
          <a:bodyPr/>
          <a:lstStyle>
            <a:lvl1pPr marL="0" indent="0">
              <a:buNone/>
              <a:defRPr sz="1216">
                <a:solidFill>
                  <a:schemeClr val="tx1"/>
                </a:solidFill>
              </a:defRPr>
            </a:lvl1pPr>
            <a:lvl2pPr marL="23166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463326" indent="0">
              <a:buNone/>
              <a:defRPr sz="912">
                <a:solidFill>
                  <a:schemeClr val="tx1">
                    <a:tint val="75000"/>
                  </a:schemeClr>
                </a:solidFill>
              </a:defRPr>
            </a:lvl3pPr>
            <a:lvl4pPr marL="694990" indent="0">
              <a:buNone/>
              <a:defRPr sz="811">
                <a:solidFill>
                  <a:schemeClr val="tx1">
                    <a:tint val="75000"/>
                  </a:schemeClr>
                </a:solidFill>
              </a:defRPr>
            </a:lvl4pPr>
            <a:lvl5pPr marL="926653" indent="0">
              <a:buNone/>
              <a:defRPr sz="811">
                <a:solidFill>
                  <a:schemeClr val="tx1">
                    <a:tint val="75000"/>
                  </a:schemeClr>
                </a:solidFill>
              </a:defRPr>
            </a:lvl5pPr>
            <a:lvl6pPr marL="1158316" indent="0">
              <a:buNone/>
              <a:defRPr sz="811">
                <a:solidFill>
                  <a:schemeClr val="tx1">
                    <a:tint val="75000"/>
                  </a:schemeClr>
                </a:solidFill>
              </a:defRPr>
            </a:lvl6pPr>
            <a:lvl7pPr marL="1389979" indent="0">
              <a:buNone/>
              <a:defRPr sz="811">
                <a:solidFill>
                  <a:schemeClr val="tx1">
                    <a:tint val="75000"/>
                  </a:schemeClr>
                </a:solidFill>
              </a:defRPr>
            </a:lvl7pPr>
            <a:lvl8pPr marL="1621643" indent="0">
              <a:buNone/>
              <a:defRPr sz="811">
                <a:solidFill>
                  <a:schemeClr val="tx1">
                    <a:tint val="75000"/>
                  </a:schemeClr>
                </a:solidFill>
              </a:defRPr>
            </a:lvl8pPr>
            <a:lvl9pPr marL="1853306" indent="0">
              <a:buNone/>
              <a:defRPr sz="8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0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309" y="925068"/>
            <a:ext cx="2214999" cy="22048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38455" y="925068"/>
            <a:ext cx="2214999" cy="220488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4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7" y="185014"/>
            <a:ext cx="4495146" cy="6716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988" y="851867"/>
            <a:ext cx="2204820" cy="417487"/>
          </a:xfrm>
        </p:spPr>
        <p:txBody>
          <a:bodyPr anchor="b"/>
          <a:lstStyle>
            <a:lvl1pPr marL="0" indent="0">
              <a:buNone/>
              <a:defRPr sz="1216" b="1"/>
            </a:lvl1pPr>
            <a:lvl2pPr marL="231663" indent="0">
              <a:buNone/>
              <a:defRPr sz="1013" b="1"/>
            </a:lvl2pPr>
            <a:lvl3pPr marL="463326" indent="0">
              <a:buNone/>
              <a:defRPr sz="912" b="1"/>
            </a:lvl3pPr>
            <a:lvl4pPr marL="694990" indent="0">
              <a:buNone/>
              <a:defRPr sz="811" b="1"/>
            </a:lvl4pPr>
            <a:lvl5pPr marL="926653" indent="0">
              <a:buNone/>
              <a:defRPr sz="811" b="1"/>
            </a:lvl5pPr>
            <a:lvl6pPr marL="1158316" indent="0">
              <a:buNone/>
              <a:defRPr sz="811" b="1"/>
            </a:lvl6pPr>
            <a:lvl7pPr marL="1389979" indent="0">
              <a:buNone/>
              <a:defRPr sz="811" b="1"/>
            </a:lvl7pPr>
            <a:lvl8pPr marL="1621643" indent="0">
              <a:buNone/>
              <a:defRPr sz="811" b="1"/>
            </a:lvl8pPr>
            <a:lvl9pPr marL="1853306" indent="0">
              <a:buNone/>
              <a:defRPr sz="8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988" y="1269354"/>
            <a:ext cx="2204820" cy="18670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38455" y="851867"/>
            <a:ext cx="2215678" cy="417487"/>
          </a:xfrm>
        </p:spPr>
        <p:txBody>
          <a:bodyPr anchor="b"/>
          <a:lstStyle>
            <a:lvl1pPr marL="0" indent="0">
              <a:buNone/>
              <a:defRPr sz="1216" b="1"/>
            </a:lvl1pPr>
            <a:lvl2pPr marL="231663" indent="0">
              <a:buNone/>
              <a:defRPr sz="1013" b="1"/>
            </a:lvl2pPr>
            <a:lvl3pPr marL="463326" indent="0">
              <a:buNone/>
              <a:defRPr sz="912" b="1"/>
            </a:lvl3pPr>
            <a:lvl4pPr marL="694990" indent="0">
              <a:buNone/>
              <a:defRPr sz="811" b="1"/>
            </a:lvl4pPr>
            <a:lvl5pPr marL="926653" indent="0">
              <a:buNone/>
              <a:defRPr sz="811" b="1"/>
            </a:lvl5pPr>
            <a:lvl6pPr marL="1158316" indent="0">
              <a:buNone/>
              <a:defRPr sz="811" b="1"/>
            </a:lvl6pPr>
            <a:lvl7pPr marL="1389979" indent="0">
              <a:buNone/>
              <a:defRPr sz="811" b="1"/>
            </a:lvl7pPr>
            <a:lvl8pPr marL="1621643" indent="0">
              <a:buNone/>
              <a:defRPr sz="811" b="1"/>
            </a:lvl8pPr>
            <a:lvl9pPr marL="1853306" indent="0">
              <a:buNone/>
              <a:defRPr sz="811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38455" y="1269354"/>
            <a:ext cx="2215678" cy="18670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0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1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8" y="231669"/>
            <a:ext cx="1680929" cy="810842"/>
          </a:xfrm>
        </p:spPr>
        <p:txBody>
          <a:bodyPr anchor="b"/>
          <a:lstStyle>
            <a:lvl1pPr>
              <a:defRPr sz="16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678" y="500342"/>
            <a:ext cx="2638455" cy="2469529"/>
          </a:xfrm>
        </p:spPr>
        <p:txBody>
          <a:bodyPr/>
          <a:lstStyle>
            <a:lvl1pPr>
              <a:defRPr sz="1621"/>
            </a:lvl1pPr>
            <a:lvl2pPr>
              <a:defRPr sz="1419"/>
            </a:lvl2pPr>
            <a:lvl3pPr>
              <a:defRPr sz="1216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988" y="1042512"/>
            <a:ext cx="1680929" cy="1931381"/>
          </a:xfrm>
        </p:spPr>
        <p:txBody>
          <a:bodyPr/>
          <a:lstStyle>
            <a:lvl1pPr marL="0" indent="0">
              <a:buNone/>
              <a:defRPr sz="811"/>
            </a:lvl1pPr>
            <a:lvl2pPr marL="231663" indent="0">
              <a:buNone/>
              <a:defRPr sz="709"/>
            </a:lvl2pPr>
            <a:lvl3pPr marL="463326" indent="0">
              <a:buNone/>
              <a:defRPr sz="608"/>
            </a:lvl3pPr>
            <a:lvl4pPr marL="694990" indent="0">
              <a:buNone/>
              <a:defRPr sz="507"/>
            </a:lvl4pPr>
            <a:lvl5pPr marL="926653" indent="0">
              <a:buNone/>
              <a:defRPr sz="507"/>
            </a:lvl5pPr>
            <a:lvl6pPr marL="1158316" indent="0">
              <a:buNone/>
              <a:defRPr sz="507"/>
            </a:lvl6pPr>
            <a:lvl7pPr marL="1389979" indent="0">
              <a:buNone/>
              <a:defRPr sz="507"/>
            </a:lvl7pPr>
            <a:lvl8pPr marL="1621643" indent="0">
              <a:buNone/>
              <a:defRPr sz="507"/>
            </a:lvl8pPr>
            <a:lvl9pPr marL="1853306" indent="0">
              <a:buNone/>
              <a:defRPr sz="50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6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988" y="231669"/>
            <a:ext cx="1680929" cy="810842"/>
          </a:xfrm>
        </p:spPr>
        <p:txBody>
          <a:bodyPr anchor="b"/>
          <a:lstStyle>
            <a:lvl1pPr>
              <a:defRPr sz="16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15678" y="500342"/>
            <a:ext cx="2638455" cy="2469529"/>
          </a:xfrm>
        </p:spPr>
        <p:txBody>
          <a:bodyPr anchor="t"/>
          <a:lstStyle>
            <a:lvl1pPr marL="0" indent="0">
              <a:buNone/>
              <a:defRPr sz="1621"/>
            </a:lvl1pPr>
            <a:lvl2pPr marL="231663" indent="0">
              <a:buNone/>
              <a:defRPr sz="1419"/>
            </a:lvl2pPr>
            <a:lvl3pPr marL="463326" indent="0">
              <a:buNone/>
              <a:defRPr sz="1216"/>
            </a:lvl3pPr>
            <a:lvl4pPr marL="694990" indent="0">
              <a:buNone/>
              <a:defRPr sz="1013"/>
            </a:lvl4pPr>
            <a:lvl5pPr marL="926653" indent="0">
              <a:buNone/>
              <a:defRPr sz="1013"/>
            </a:lvl5pPr>
            <a:lvl6pPr marL="1158316" indent="0">
              <a:buNone/>
              <a:defRPr sz="1013"/>
            </a:lvl6pPr>
            <a:lvl7pPr marL="1389979" indent="0">
              <a:buNone/>
              <a:defRPr sz="1013"/>
            </a:lvl7pPr>
            <a:lvl8pPr marL="1621643" indent="0">
              <a:buNone/>
              <a:defRPr sz="1013"/>
            </a:lvl8pPr>
            <a:lvl9pPr marL="1853306" indent="0">
              <a:buNone/>
              <a:defRPr sz="10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988" y="1042512"/>
            <a:ext cx="1680929" cy="1931381"/>
          </a:xfrm>
        </p:spPr>
        <p:txBody>
          <a:bodyPr/>
          <a:lstStyle>
            <a:lvl1pPr marL="0" indent="0">
              <a:buNone/>
              <a:defRPr sz="811"/>
            </a:lvl1pPr>
            <a:lvl2pPr marL="231663" indent="0">
              <a:buNone/>
              <a:defRPr sz="709"/>
            </a:lvl2pPr>
            <a:lvl3pPr marL="463326" indent="0">
              <a:buNone/>
              <a:defRPr sz="608"/>
            </a:lvl3pPr>
            <a:lvl4pPr marL="694990" indent="0">
              <a:buNone/>
              <a:defRPr sz="507"/>
            </a:lvl4pPr>
            <a:lvl5pPr marL="926653" indent="0">
              <a:buNone/>
              <a:defRPr sz="507"/>
            </a:lvl5pPr>
            <a:lvl6pPr marL="1158316" indent="0">
              <a:buNone/>
              <a:defRPr sz="507"/>
            </a:lvl6pPr>
            <a:lvl7pPr marL="1389979" indent="0">
              <a:buNone/>
              <a:defRPr sz="507"/>
            </a:lvl7pPr>
            <a:lvl8pPr marL="1621643" indent="0">
              <a:buNone/>
              <a:defRPr sz="507"/>
            </a:lvl8pPr>
            <a:lvl9pPr marL="1853306" indent="0">
              <a:buNone/>
              <a:defRPr sz="50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309" y="185014"/>
            <a:ext cx="4495146" cy="671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309" y="925068"/>
            <a:ext cx="4495146" cy="220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309" y="3220846"/>
            <a:ext cx="1172647" cy="185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4AE6-B522-4BDA-95F7-05904CAB1C23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6397" y="3220846"/>
            <a:ext cx="1758970" cy="185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0807" y="3220846"/>
            <a:ext cx="1172647" cy="1850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15203-FF02-4640-8ECE-4362669EF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4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63326" rtl="0" eaLnBrk="1" latinLnBrk="0" hangingPunct="1">
        <a:lnSpc>
          <a:spcPct val="90000"/>
        </a:lnSpc>
        <a:spcBef>
          <a:spcPct val="0"/>
        </a:spcBef>
        <a:buNone/>
        <a:defRPr sz="22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832" indent="-115832" algn="l" defTabSz="463326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sz="1419" kern="1200">
          <a:solidFill>
            <a:schemeClr val="tx1"/>
          </a:solidFill>
          <a:latin typeface="+mn-lt"/>
          <a:ea typeface="+mn-ea"/>
          <a:cs typeface="+mn-cs"/>
        </a:defRPr>
      </a:lvl1pPr>
      <a:lvl2pPr marL="347495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1216" kern="1200">
          <a:solidFill>
            <a:schemeClr val="tx1"/>
          </a:solidFill>
          <a:latin typeface="+mn-lt"/>
          <a:ea typeface="+mn-ea"/>
          <a:cs typeface="+mn-cs"/>
        </a:defRPr>
      </a:lvl2pPr>
      <a:lvl3pPr marL="579158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810821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2" kern="1200">
          <a:solidFill>
            <a:schemeClr val="tx1"/>
          </a:solidFill>
          <a:latin typeface="+mn-lt"/>
          <a:ea typeface="+mn-ea"/>
          <a:cs typeface="+mn-cs"/>
        </a:defRPr>
      </a:lvl4pPr>
      <a:lvl5pPr marL="1042485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2" kern="1200">
          <a:solidFill>
            <a:schemeClr val="tx1"/>
          </a:solidFill>
          <a:latin typeface="+mn-lt"/>
          <a:ea typeface="+mn-ea"/>
          <a:cs typeface="+mn-cs"/>
        </a:defRPr>
      </a:lvl5pPr>
      <a:lvl6pPr marL="1274148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2" kern="1200">
          <a:solidFill>
            <a:schemeClr val="tx1"/>
          </a:solidFill>
          <a:latin typeface="+mn-lt"/>
          <a:ea typeface="+mn-ea"/>
          <a:cs typeface="+mn-cs"/>
        </a:defRPr>
      </a:lvl6pPr>
      <a:lvl7pPr marL="1505811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2" kern="1200">
          <a:solidFill>
            <a:schemeClr val="tx1"/>
          </a:solidFill>
          <a:latin typeface="+mn-lt"/>
          <a:ea typeface="+mn-ea"/>
          <a:cs typeface="+mn-cs"/>
        </a:defRPr>
      </a:lvl7pPr>
      <a:lvl8pPr marL="1737474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2" kern="1200">
          <a:solidFill>
            <a:schemeClr val="tx1"/>
          </a:solidFill>
          <a:latin typeface="+mn-lt"/>
          <a:ea typeface="+mn-ea"/>
          <a:cs typeface="+mn-cs"/>
        </a:defRPr>
      </a:lvl8pPr>
      <a:lvl9pPr marL="1969138" indent="-115832" algn="l" defTabSz="463326" rtl="0" eaLnBrk="1" latinLnBrk="0" hangingPunct="1">
        <a:lnSpc>
          <a:spcPct val="90000"/>
        </a:lnSpc>
        <a:spcBef>
          <a:spcPts val="253"/>
        </a:spcBef>
        <a:buFont typeface="Arial" panose="020B0604020202020204" pitchFamily="34" charset="0"/>
        <a:buChar char="•"/>
        <a:defRPr sz="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1pPr>
      <a:lvl2pPr marL="231663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2pPr>
      <a:lvl3pPr marL="463326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3pPr>
      <a:lvl4pPr marL="694990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4pPr>
      <a:lvl5pPr marL="926653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5pPr>
      <a:lvl6pPr marL="1158316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6pPr>
      <a:lvl7pPr marL="1389979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7pPr>
      <a:lvl8pPr marL="1621643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8pPr>
      <a:lvl9pPr marL="1853306" algn="l" defTabSz="463326" rtl="0" eaLnBrk="1" latinLnBrk="0" hangingPunct="1">
        <a:defRPr sz="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203" y="212856"/>
            <a:ext cx="696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MAGE</a:t>
            </a:r>
          </a:p>
          <a:p>
            <a:pPr algn="ctr"/>
            <a:r>
              <a:rPr lang="en-US" sz="1400" b="1" dirty="0" smtClean="0"/>
              <a:t>Level =</a:t>
            </a:r>
            <a:endParaRPr lang="en-US" sz="1400" b="1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-57990" y="-28103"/>
            <a:ext cx="656605" cy="338922"/>
          </a:xfrm>
        </p:spPr>
        <p:txBody>
          <a:bodyPr>
            <a:normAutofit/>
          </a:bodyPr>
          <a:lstStyle/>
          <a:p>
            <a:r>
              <a:rPr lang="en-US" sz="800" b="1" dirty="0" smtClean="0"/>
              <a:t>Character Name </a:t>
            </a:r>
            <a:endParaRPr lang="en-US" sz="800" b="1" dirty="0"/>
          </a:p>
        </p:txBody>
      </p:sp>
      <p:sp>
        <p:nvSpPr>
          <p:cNvPr id="19" name="Content Placeholder 4"/>
          <p:cNvSpPr>
            <a:spLocks noGrp="1"/>
          </p:cNvSpPr>
          <p:nvPr>
            <p:ph sz="half" idx="1"/>
          </p:nvPr>
        </p:nvSpPr>
        <p:spPr>
          <a:xfrm>
            <a:off x="20393" y="308261"/>
            <a:ext cx="1010897" cy="22048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STR-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DEX-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WIS-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CHR-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8824" y="7360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824" y="4137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8084" y="1057652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8824" y="17012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8824" y="13789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8084" y="2026027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14553" y="-28248"/>
            <a:ext cx="584670" cy="33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633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b="1" dirty="0" smtClean="0"/>
              <a:t>Player Name  </a:t>
            </a:r>
            <a:endParaRPr lang="en-US" sz="8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92168"/>
              </p:ext>
            </p:extLst>
          </p:nvPr>
        </p:nvGraphicFramePr>
        <p:xfrm>
          <a:off x="1266345" y="397299"/>
          <a:ext cx="2427803" cy="300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5934">
                  <a:extLst>
                    <a:ext uri="{9D8B030D-6E8A-4147-A177-3AD203B41FA5}">
                      <a16:colId xmlns:a16="http://schemas.microsoft.com/office/drawing/2014/main" val="3416189187"/>
                    </a:ext>
                  </a:extLst>
                </a:gridCol>
                <a:gridCol w="622400">
                  <a:extLst>
                    <a:ext uri="{9D8B030D-6E8A-4147-A177-3AD203B41FA5}">
                      <a16:colId xmlns:a16="http://schemas.microsoft.com/office/drawing/2014/main" val="2000704530"/>
                    </a:ext>
                  </a:extLst>
                </a:gridCol>
                <a:gridCol w="689390">
                  <a:extLst>
                    <a:ext uri="{9D8B030D-6E8A-4147-A177-3AD203B41FA5}">
                      <a16:colId xmlns:a16="http://schemas.microsoft.com/office/drawing/2014/main" val="1326291730"/>
                    </a:ext>
                  </a:extLst>
                </a:gridCol>
                <a:gridCol w="520079">
                  <a:extLst>
                    <a:ext uri="{9D8B030D-6E8A-4147-A177-3AD203B41FA5}">
                      <a16:colId xmlns:a16="http://schemas.microsoft.com/office/drawing/2014/main" val="2943692411"/>
                    </a:ext>
                  </a:extLst>
                </a:gridCol>
              </a:tblGrid>
              <a:tr h="32102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6325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To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Damage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carry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4866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DEX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31182"/>
                  </a:ext>
                </a:extLst>
              </a:tr>
              <a:tr h="250383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Missile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AC adjust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5712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CON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37875"/>
                  </a:ext>
                </a:extLst>
              </a:tr>
              <a:tr h="21203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Hit</a:t>
                      </a:r>
                      <a:r>
                        <a:rPr lang="en-US" sz="800" baseline="0" dirty="0" smtClean="0"/>
                        <a:t> Point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Raise Dead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9445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INT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61116"/>
                  </a:ext>
                </a:extLst>
              </a:tr>
              <a:tr h="204286">
                <a:tc>
                  <a:txBody>
                    <a:bodyPr/>
                    <a:lstStyle/>
                    <a:p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Languages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0526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CHR</a:t>
                      </a:r>
                      <a:r>
                        <a:rPr lang="en-US" sz="800" b="1" baseline="0" dirty="0" smtClean="0"/>
                        <a:t>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4073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Max    Hirelings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7997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47866"/>
              </p:ext>
            </p:extLst>
          </p:nvPr>
        </p:nvGraphicFramePr>
        <p:xfrm>
          <a:off x="-57990" y="2669651"/>
          <a:ext cx="1168675" cy="55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434">
                  <a:extLst>
                    <a:ext uri="{9D8B030D-6E8A-4147-A177-3AD203B41FA5}">
                      <a16:colId xmlns:a16="http://schemas.microsoft.com/office/drawing/2014/main" val="617041740"/>
                    </a:ext>
                  </a:extLst>
                </a:gridCol>
                <a:gridCol w="670241">
                  <a:extLst>
                    <a:ext uri="{9D8B030D-6E8A-4147-A177-3AD203B41FA5}">
                      <a16:colId xmlns:a16="http://schemas.microsoft.com/office/drawing/2014/main" val="546210289"/>
                    </a:ext>
                  </a:extLst>
                </a:gridCol>
              </a:tblGrid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RACE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318760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ALIGN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1916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01197"/>
              </p:ext>
            </p:extLst>
          </p:nvPr>
        </p:nvGraphicFramePr>
        <p:xfrm>
          <a:off x="3428428" y="1057652"/>
          <a:ext cx="1630045" cy="182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879">
                  <a:extLst>
                    <a:ext uri="{9D8B030D-6E8A-4147-A177-3AD203B41FA5}">
                      <a16:colId xmlns:a16="http://schemas.microsoft.com/office/drawing/2014/main" val="3193780759"/>
                    </a:ext>
                  </a:extLst>
                </a:gridCol>
                <a:gridCol w="755166">
                  <a:extLst>
                    <a:ext uri="{9D8B030D-6E8A-4147-A177-3AD203B41FA5}">
                      <a16:colId xmlns:a16="http://schemas.microsoft.com/office/drawing/2014/main" val="749948560"/>
                    </a:ext>
                  </a:extLst>
                </a:gridCol>
              </a:tblGrid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AC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582111"/>
                  </a:ext>
                </a:extLst>
              </a:tr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2646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Current</a:t>
                      </a:r>
                    </a:p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35414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Saving Throw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51248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766489"/>
              </p:ext>
            </p:extLst>
          </p:nvPr>
        </p:nvGraphicFramePr>
        <p:xfrm>
          <a:off x="2771580" y="2707001"/>
          <a:ext cx="1465245" cy="666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415">
                  <a:extLst>
                    <a:ext uri="{9D8B030D-6E8A-4147-A177-3AD203B41FA5}">
                      <a16:colId xmlns:a16="http://schemas.microsoft.com/office/drawing/2014/main" val="1733536588"/>
                    </a:ext>
                  </a:extLst>
                </a:gridCol>
                <a:gridCol w="488415">
                  <a:extLst>
                    <a:ext uri="{9D8B030D-6E8A-4147-A177-3AD203B41FA5}">
                      <a16:colId xmlns:a16="http://schemas.microsoft.com/office/drawing/2014/main" val="4010215300"/>
                    </a:ext>
                  </a:extLst>
                </a:gridCol>
                <a:gridCol w="488415">
                  <a:extLst>
                    <a:ext uri="{9D8B030D-6E8A-4147-A177-3AD203B41FA5}">
                      <a16:colId xmlns:a16="http://schemas.microsoft.com/office/drawing/2014/main" val="3562390328"/>
                    </a:ext>
                  </a:extLst>
                </a:gridCol>
              </a:tblGrid>
              <a:tr h="300833"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ysClr val="windowText" lastClr="000000"/>
                          </a:solidFill>
                        </a:rPr>
                        <a:t>Max Spell Level</a:t>
                      </a:r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dirty="0" smtClean="0">
                          <a:solidFill>
                            <a:sysClr val="windowText" lastClr="000000"/>
                          </a:solidFill>
                        </a:rPr>
                        <a:t>Chance</a:t>
                      </a:r>
                    </a:p>
                    <a:p>
                      <a:r>
                        <a:rPr lang="en-US" sz="600" dirty="0" smtClean="0">
                          <a:solidFill>
                            <a:sysClr val="windowText" lastClr="000000"/>
                          </a:solidFill>
                        </a:rPr>
                        <a:t>To</a:t>
                      </a:r>
                    </a:p>
                    <a:p>
                      <a:r>
                        <a:rPr lang="en-US" sz="600" dirty="0" smtClean="0">
                          <a:solidFill>
                            <a:sysClr val="windowText" lastClr="000000"/>
                          </a:solidFill>
                        </a:rPr>
                        <a:t>Learn</a:t>
                      </a:r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6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US" sz="6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US" sz="600" dirty="0" smtClean="0">
                          <a:solidFill>
                            <a:sysClr val="windowText" lastClr="000000"/>
                          </a:solidFill>
                        </a:rPr>
                        <a:t>Min/Max</a:t>
                      </a:r>
                      <a:endParaRPr lang="en-US" sz="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020306"/>
                  </a:ext>
                </a:extLst>
              </a:tr>
              <a:tr h="3008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98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696633"/>
              </p:ext>
            </p:extLst>
          </p:nvPr>
        </p:nvGraphicFramePr>
        <p:xfrm>
          <a:off x="59548" y="62238"/>
          <a:ext cx="3402458" cy="3369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991">
                  <a:extLst>
                    <a:ext uri="{9D8B030D-6E8A-4147-A177-3AD203B41FA5}">
                      <a16:colId xmlns:a16="http://schemas.microsoft.com/office/drawing/2014/main" val="3742970272"/>
                    </a:ext>
                  </a:extLst>
                </a:gridCol>
                <a:gridCol w="1762467">
                  <a:extLst>
                    <a:ext uri="{9D8B030D-6E8A-4147-A177-3AD203B41FA5}">
                      <a16:colId xmlns:a16="http://schemas.microsoft.com/office/drawing/2014/main" val="3973934586"/>
                    </a:ext>
                  </a:extLst>
                </a:gridCol>
              </a:tblGrid>
              <a:tr h="3369716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Circle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Armor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(Add DEX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Bonus)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16 = plate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15 = splint/scale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14 = chain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13 = studded leather /ring mail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12 = leather/padded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11 = shield (+1)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10 = No armor</a:t>
                      </a:r>
                    </a:p>
                    <a:p>
                      <a:endParaRPr lang="en-US" sz="40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Weapons   Melee: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Mace (1d6+1_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Hammer (1d4+1)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Club (1d6)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Staff (1d6)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*Flail (1d8)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*War hammer (1d8)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*= 2 hand (no shield)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Weapons   Range (circle one):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sling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Bullet  1d4+1 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  <a:latin typeface="OCR A Extended" panose="02010509020102010303" pitchFamily="50" charset="0"/>
                        </a:rPr>
                        <a:t>1 round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Stone 1d4 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(1 round)</a:t>
                      </a: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CLERIC  - </a:t>
                      </a:r>
                      <a:r>
                        <a:rPr lang="en-US" b="1" u="sng" dirty="0" err="1" smtClean="0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back pack 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small sacks – 2 large sacks                </a:t>
                      </a: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pouch for belt                                                 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wk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iron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rations 2 water skins                               boots – robe – hat – belt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cloak – girdle                  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1d6 tinderbox &amp; 6 torches                                                     12 spikes 50’ rope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6 flasks oil - Hooded lantern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3 vials holy water</a:t>
                      </a: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47933"/>
                  </a:ext>
                </a:extLst>
              </a:tr>
            </a:tbl>
          </a:graphicData>
        </a:graphic>
      </p:graphicFrame>
      <p:pic>
        <p:nvPicPr>
          <p:cNvPr id="5" name="Picture 2" descr="The Lands of Ara: Review: Swords and Wizardry White 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479" y="2363337"/>
            <a:ext cx="814552" cy="104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991617" y="2690905"/>
            <a:ext cx="494385" cy="98265"/>
            <a:chOff x="3439373" y="2726073"/>
            <a:chExt cx="494385" cy="98265"/>
          </a:xfrm>
        </p:grpSpPr>
        <p:sp>
          <p:nvSpPr>
            <p:cNvPr id="8" name="Oval 7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94792" y="2805205"/>
            <a:ext cx="494385" cy="98265"/>
            <a:chOff x="3439373" y="2726073"/>
            <a:chExt cx="494385" cy="98265"/>
          </a:xfrm>
        </p:grpSpPr>
        <p:sp>
          <p:nvSpPr>
            <p:cNvPr id="14" name="Oval 13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994792" y="2916330"/>
            <a:ext cx="494385" cy="98265"/>
            <a:chOff x="3439373" y="2726073"/>
            <a:chExt cx="494385" cy="98265"/>
          </a:xfrm>
        </p:grpSpPr>
        <p:sp>
          <p:nvSpPr>
            <p:cNvPr id="20" name="Oval 19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94792" y="3027455"/>
            <a:ext cx="494385" cy="98265"/>
            <a:chOff x="3439373" y="2726073"/>
            <a:chExt cx="494385" cy="98265"/>
          </a:xfrm>
        </p:grpSpPr>
        <p:sp>
          <p:nvSpPr>
            <p:cNvPr id="26" name="Oval 25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001142" y="3141755"/>
            <a:ext cx="494385" cy="98265"/>
            <a:chOff x="3439373" y="2726073"/>
            <a:chExt cx="494385" cy="98265"/>
          </a:xfrm>
        </p:grpSpPr>
        <p:sp>
          <p:nvSpPr>
            <p:cNvPr id="32" name="Oval 31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07492" y="3256055"/>
            <a:ext cx="494385" cy="98265"/>
            <a:chOff x="3439373" y="2726073"/>
            <a:chExt cx="494385" cy="98265"/>
          </a:xfrm>
        </p:grpSpPr>
        <p:sp>
          <p:nvSpPr>
            <p:cNvPr id="38" name="Oval 37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1875802" y="2266404"/>
            <a:ext cx="831238" cy="21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Bullets/stones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990823" y="2580002"/>
            <a:ext cx="494385" cy="98265"/>
            <a:chOff x="3439373" y="2726073"/>
            <a:chExt cx="494385" cy="98265"/>
          </a:xfrm>
        </p:grpSpPr>
        <p:sp>
          <p:nvSpPr>
            <p:cNvPr id="44" name="Oval 43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86034" y="2469889"/>
            <a:ext cx="494385" cy="98265"/>
            <a:chOff x="3439373" y="2726073"/>
            <a:chExt cx="494385" cy="98265"/>
          </a:xfrm>
        </p:grpSpPr>
        <p:sp>
          <p:nvSpPr>
            <p:cNvPr id="50" name="Oval 49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880332"/>
              </p:ext>
            </p:extLst>
          </p:nvPr>
        </p:nvGraphicFramePr>
        <p:xfrm>
          <a:off x="3556858" y="54862"/>
          <a:ext cx="1577850" cy="3361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850">
                  <a:extLst>
                    <a:ext uri="{9D8B030D-6E8A-4147-A177-3AD203B41FA5}">
                      <a16:colId xmlns:a16="http://schemas.microsoft.com/office/drawing/2014/main" val="2597425861"/>
                    </a:ext>
                  </a:extLst>
                </a:gridCol>
              </a:tblGrid>
              <a:tr h="1309629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93643"/>
                  </a:ext>
                </a:extLst>
              </a:tr>
              <a:tr h="753225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34296"/>
                  </a:ext>
                </a:extLst>
              </a:tr>
              <a:tr h="649362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835"/>
                  </a:ext>
                </a:extLst>
              </a:tr>
              <a:tr h="649362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9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8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60789"/>
              </p:ext>
            </p:extLst>
          </p:nvPr>
        </p:nvGraphicFramePr>
        <p:xfrm>
          <a:off x="49974" y="24718"/>
          <a:ext cx="3586317" cy="339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317">
                  <a:extLst>
                    <a:ext uri="{9D8B030D-6E8A-4147-A177-3AD203B41FA5}">
                      <a16:colId xmlns:a16="http://schemas.microsoft.com/office/drawing/2014/main" val="2597425861"/>
                    </a:ext>
                  </a:extLst>
                </a:gridCol>
              </a:tblGrid>
              <a:tr h="136055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1</a:t>
                      </a:r>
                      <a:endParaRPr lang="en-US" sz="9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93643"/>
                  </a:ext>
                </a:extLst>
              </a:tr>
              <a:tr h="840535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2              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34296"/>
                  </a:ext>
                </a:extLst>
              </a:tr>
              <a:tr h="571015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835"/>
                  </a:ext>
                </a:extLst>
              </a:tr>
              <a:tr h="619615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92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488018"/>
              </p:ext>
            </p:extLst>
          </p:nvPr>
        </p:nvGraphicFramePr>
        <p:xfrm>
          <a:off x="3640048" y="50715"/>
          <a:ext cx="1514991" cy="33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991">
                  <a:extLst>
                    <a:ext uri="{9D8B030D-6E8A-4147-A177-3AD203B41FA5}">
                      <a16:colId xmlns:a16="http://schemas.microsoft.com/office/drawing/2014/main" val="3742970272"/>
                    </a:ext>
                  </a:extLst>
                </a:gridCol>
              </a:tblGrid>
              <a:tr h="336572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Magic User Items</a:t>
                      </a:r>
                    </a:p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Spell book &amp;</a:t>
                      </a:r>
                    </a:p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Components</a:t>
                      </a:r>
                    </a:p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(Circle</a:t>
                      </a:r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 1 weapon)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Staff (1d6)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Dagger (1d3)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Darts (1d3) 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(x3 round) </a:t>
                      </a:r>
                    </a:p>
                    <a:p>
                      <a:endParaRPr lang="en-US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dirty="0" err="1" smtClean="0">
                          <a:solidFill>
                            <a:schemeClr val="tx1"/>
                          </a:solidFill>
                        </a:rPr>
                        <a:t>Misc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                                     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back pack – 2 small sacks – 2 large sacks                   </a:t>
                      </a: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pouch for belt        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wks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iron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rations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2 water skins                 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Boots, robe, hat, belt cloak,  girdle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tinderbox – 6 torches</a:t>
                      </a:r>
                    </a:p>
                    <a:p>
                      <a:endParaRPr lang="en-US" sz="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6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47933"/>
                  </a:ext>
                </a:extLst>
              </a:tr>
            </a:tbl>
          </a:graphicData>
        </a:graphic>
      </p:graphicFrame>
      <p:pic>
        <p:nvPicPr>
          <p:cNvPr id="2050" name="Picture 2" descr="The Lands of Ara: Review: Swords and Wizardry White 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480" y="690722"/>
            <a:ext cx="557121" cy="7166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3829043" y="1237661"/>
            <a:ext cx="494385" cy="98265"/>
            <a:chOff x="3439373" y="2726073"/>
            <a:chExt cx="494385" cy="98265"/>
          </a:xfrm>
        </p:grpSpPr>
        <p:sp>
          <p:nvSpPr>
            <p:cNvPr id="13" name="Oval 12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825693" y="1359917"/>
            <a:ext cx="494385" cy="98265"/>
            <a:chOff x="3439373" y="2726073"/>
            <a:chExt cx="494385" cy="98265"/>
          </a:xfrm>
        </p:grpSpPr>
        <p:sp>
          <p:nvSpPr>
            <p:cNvPr id="44" name="Oval 43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69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57990" y="-28103"/>
            <a:ext cx="656605" cy="338922"/>
          </a:xfrm>
        </p:spPr>
        <p:txBody>
          <a:bodyPr>
            <a:normAutofit/>
          </a:bodyPr>
          <a:lstStyle/>
          <a:p>
            <a:r>
              <a:rPr lang="en-US" sz="800" b="1" dirty="0" smtClean="0"/>
              <a:t>Character Name </a:t>
            </a:r>
            <a:endParaRPr lang="en-US" sz="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393" y="308261"/>
            <a:ext cx="1010897" cy="22048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STR-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DEX-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WIS-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CHR-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8824" y="7360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8824" y="4137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8084" y="1057652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8824" y="17012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8824" y="13789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8084" y="2026027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2114553" y="-28248"/>
            <a:ext cx="584670" cy="33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633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b="1" dirty="0" smtClean="0"/>
              <a:t>Player Name  </a:t>
            </a:r>
            <a:endParaRPr lang="en-US" sz="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29203" y="152105"/>
            <a:ext cx="696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DRUID</a:t>
            </a:r>
          </a:p>
          <a:p>
            <a:pPr algn="ctr"/>
            <a:r>
              <a:rPr lang="en-US" sz="1400" b="1" dirty="0" smtClean="0"/>
              <a:t>Level =</a:t>
            </a:r>
            <a:endParaRPr lang="en-US" sz="14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202757"/>
              </p:ext>
            </p:extLst>
          </p:nvPr>
        </p:nvGraphicFramePr>
        <p:xfrm>
          <a:off x="1266345" y="397299"/>
          <a:ext cx="2427803" cy="300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5934">
                  <a:extLst>
                    <a:ext uri="{9D8B030D-6E8A-4147-A177-3AD203B41FA5}">
                      <a16:colId xmlns:a16="http://schemas.microsoft.com/office/drawing/2014/main" val="3416189187"/>
                    </a:ext>
                  </a:extLst>
                </a:gridCol>
                <a:gridCol w="622400">
                  <a:extLst>
                    <a:ext uri="{9D8B030D-6E8A-4147-A177-3AD203B41FA5}">
                      <a16:colId xmlns:a16="http://schemas.microsoft.com/office/drawing/2014/main" val="2000704530"/>
                    </a:ext>
                  </a:extLst>
                </a:gridCol>
                <a:gridCol w="689390">
                  <a:extLst>
                    <a:ext uri="{9D8B030D-6E8A-4147-A177-3AD203B41FA5}">
                      <a16:colId xmlns:a16="http://schemas.microsoft.com/office/drawing/2014/main" val="1326291730"/>
                    </a:ext>
                  </a:extLst>
                </a:gridCol>
                <a:gridCol w="520079">
                  <a:extLst>
                    <a:ext uri="{9D8B030D-6E8A-4147-A177-3AD203B41FA5}">
                      <a16:colId xmlns:a16="http://schemas.microsoft.com/office/drawing/2014/main" val="2943692411"/>
                    </a:ext>
                  </a:extLst>
                </a:gridCol>
              </a:tblGrid>
              <a:tr h="32102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6325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To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Damage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carry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4866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DEX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31182"/>
                  </a:ext>
                </a:extLst>
              </a:tr>
              <a:tr h="250383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Missile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AC adjust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5712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CON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37875"/>
                  </a:ext>
                </a:extLst>
              </a:tr>
              <a:tr h="21203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Hit</a:t>
                      </a:r>
                      <a:r>
                        <a:rPr lang="en-US" sz="800" baseline="0" dirty="0" smtClean="0"/>
                        <a:t> Point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Raise Dead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9445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INT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61116"/>
                  </a:ext>
                </a:extLst>
              </a:tr>
              <a:tr h="204286">
                <a:tc>
                  <a:txBody>
                    <a:bodyPr/>
                    <a:lstStyle/>
                    <a:p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Languages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0526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CHR</a:t>
                      </a:r>
                      <a:r>
                        <a:rPr lang="en-US" sz="800" b="1" baseline="0" dirty="0" smtClean="0"/>
                        <a:t>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4073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Max    Hirelings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7997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813681"/>
              </p:ext>
            </p:extLst>
          </p:nvPr>
        </p:nvGraphicFramePr>
        <p:xfrm>
          <a:off x="-57990" y="2669651"/>
          <a:ext cx="1168675" cy="55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434">
                  <a:extLst>
                    <a:ext uri="{9D8B030D-6E8A-4147-A177-3AD203B41FA5}">
                      <a16:colId xmlns:a16="http://schemas.microsoft.com/office/drawing/2014/main" val="617041740"/>
                    </a:ext>
                  </a:extLst>
                </a:gridCol>
                <a:gridCol w="670241">
                  <a:extLst>
                    <a:ext uri="{9D8B030D-6E8A-4147-A177-3AD203B41FA5}">
                      <a16:colId xmlns:a16="http://schemas.microsoft.com/office/drawing/2014/main" val="546210289"/>
                    </a:ext>
                  </a:extLst>
                </a:gridCol>
              </a:tblGrid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RACE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318760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ALIGN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191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29688"/>
              </p:ext>
            </p:extLst>
          </p:nvPr>
        </p:nvGraphicFramePr>
        <p:xfrm>
          <a:off x="3428428" y="1057652"/>
          <a:ext cx="1630045" cy="182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879">
                  <a:extLst>
                    <a:ext uri="{9D8B030D-6E8A-4147-A177-3AD203B41FA5}">
                      <a16:colId xmlns:a16="http://schemas.microsoft.com/office/drawing/2014/main" val="3193780759"/>
                    </a:ext>
                  </a:extLst>
                </a:gridCol>
                <a:gridCol w="755166">
                  <a:extLst>
                    <a:ext uri="{9D8B030D-6E8A-4147-A177-3AD203B41FA5}">
                      <a16:colId xmlns:a16="http://schemas.microsoft.com/office/drawing/2014/main" val="749948560"/>
                    </a:ext>
                  </a:extLst>
                </a:gridCol>
              </a:tblGrid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AC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582111"/>
                  </a:ext>
                </a:extLst>
              </a:tr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2646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Current</a:t>
                      </a:r>
                    </a:p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35414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Saving Throw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51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4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930760"/>
              </p:ext>
            </p:extLst>
          </p:nvPr>
        </p:nvGraphicFramePr>
        <p:xfrm>
          <a:off x="49974" y="24718"/>
          <a:ext cx="3586317" cy="333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317">
                  <a:extLst>
                    <a:ext uri="{9D8B030D-6E8A-4147-A177-3AD203B41FA5}">
                      <a16:colId xmlns:a16="http://schemas.microsoft.com/office/drawing/2014/main" val="2597425861"/>
                    </a:ext>
                  </a:extLst>
                </a:gridCol>
              </a:tblGrid>
              <a:tr h="10705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93643"/>
                  </a:ext>
                </a:extLst>
              </a:tr>
              <a:tr h="96966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34296"/>
                  </a:ext>
                </a:extLst>
              </a:tr>
              <a:tr h="64936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835"/>
                  </a:ext>
                </a:extLst>
              </a:tr>
              <a:tr h="6493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9201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60438"/>
              </p:ext>
            </p:extLst>
          </p:nvPr>
        </p:nvGraphicFramePr>
        <p:xfrm>
          <a:off x="3521948" y="25594"/>
          <a:ext cx="1633092" cy="340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092">
                  <a:extLst>
                    <a:ext uri="{9D8B030D-6E8A-4147-A177-3AD203B41FA5}">
                      <a16:colId xmlns:a16="http://schemas.microsoft.com/office/drawing/2014/main" val="3742970272"/>
                    </a:ext>
                  </a:extLst>
                </a:gridCol>
              </a:tblGrid>
              <a:tr h="3400967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Druid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Items</a:t>
                      </a:r>
                    </a:p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Components</a:t>
                      </a:r>
                    </a:p>
                    <a:p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(Circle</a:t>
                      </a:r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 2 weapons)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Club (1d6)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Dagger (1d4)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Hammer (1d4+1)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Scimitar (1d8)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Sling (1d4)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Spear (1d6)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Staff (1d6)</a:t>
                      </a:r>
                    </a:p>
                    <a:p>
                      <a:endParaRPr lang="en-US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</a:rPr>
                        <a:t>Darts (1d3) 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(x3 round) </a:t>
                      </a:r>
                      <a:endParaRPr lang="en-US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dirty="0" err="1" smtClean="0">
                          <a:solidFill>
                            <a:schemeClr val="tx1"/>
                          </a:solidFill>
                        </a:rPr>
                        <a:t>Misc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                                     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back pack – 2 small sacks – 2 large sacks                   </a:t>
                      </a: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pouch for belt        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wks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iron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rations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2 water skins                 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Boots, robe, hat, belt cloak,  girdle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tinderbox – 6 torches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Leather armor (AC 12)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Wooden shield (AC 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47933"/>
                  </a:ext>
                </a:extLst>
              </a:tr>
            </a:tbl>
          </a:graphicData>
        </a:graphic>
      </p:graphicFrame>
      <p:pic>
        <p:nvPicPr>
          <p:cNvPr id="2050" name="Picture 2" descr="The Lands of Ara: Review: Swords and Wizardry White 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584" y="76648"/>
            <a:ext cx="473700" cy="6093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4514799" y="817304"/>
            <a:ext cx="601989" cy="101616"/>
            <a:chOff x="4484655" y="817304"/>
            <a:chExt cx="601989" cy="101616"/>
          </a:xfrm>
        </p:grpSpPr>
        <p:sp>
          <p:nvSpPr>
            <p:cNvPr id="13" name="Oval 12"/>
            <p:cNvSpPr/>
            <p:nvPr/>
          </p:nvSpPr>
          <p:spPr>
            <a:xfrm>
              <a:off x="4592259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691782" y="82398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96365" y="82382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897773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000471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484655" y="817304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521499" y="934536"/>
            <a:ext cx="601989" cy="101616"/>
            <a:chOff x="4484655" y="817304"/>
            <a:chExt cx="601989" cy="101616"/>
          </a:xfrm>
        </p:grpSpPr>
        <p:sp>
          <p:nvSpPr>
            <p:cNvPr id="50" name="Oval 49"/>
            <p:cNvSpPr/>
            <p:nvPr/>
          </p:nvSpPr>
          <p:spPr>
            <a:xfrm>
              <a:off x="4592259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4691782" y="82398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796365" y="82382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897773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000471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484655" y="817304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26522" y="1060138"/>
            <a:ext cx="601989" cy="101616"/>
            <a:chOff x="4484655" y="817304"/>
            <a:chExt cx="601989" cy="101616"/>
          </a:xfrm>
        </p:grpSpPr>
        <p:sp>
          <p:nvSpPr>
            <p:cNvPr id="57" name="Oval 56"/>
            <p:cNvSpPr/>
            <p:nvPr/>
          </p:nvSpPr>
          <p:spPr>
            <a:xfrm>
              <a:off x="4592259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4691782" y="82398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4796365" y="82382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4897773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000471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484655" y="817304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533222" y="1177370"/>
            <a:ext cx="601989" cy="101616"/>
            <a:chOff x="4484655" y="817304"/>
            <a:chExt cx="601989" cy="101616"/>
          </a:xfrm>
        </p:grpSpPr>
        <p:sp>
          <p:nvSpPr>
            <p:cNvPr id="64" name="Oval 63"/>
            <p:cNvSpPr/>
            <p:nvPr/>
          </p:nvSpPr>
          <p:spPr>
            <a:xfrm>
              <a:off x="4592259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4691782" y="82398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>
            <a:xfrm>
              <a:off x="4796365" y="82382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4897773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5000471" y="82065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4484655" y="817304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rot="10800000">
            <a:off x="4610354" y="1627375"/>
            <a:ext cx="494385" cy="98265"/>
            <a:chOff x="2475331" y="2743683"/>
            <a:chExt cx="494385" cy="98265"/>
          </a:xfrm>
        </p:grpSpPr>
        <p:sp>
          <p:nvSpPr>
            <p:cNvPr id="71" name="Oval 70"/>
            <p:cNvSpPr/>
            <p:nvPr/>
          </p:nvSpPr>
          <p:spPr>
            <a:xfrm>
              <a:off x="2475331" y="274368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574854" y="274701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679437" y="274685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780845" y="274368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2883543" y="274368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 rot="10800000">
            <a:off x="4617055" y="1739583"/>
            <a:ext cx="494385" cy="98265"/>
            <a:chOff x="2475331" y="2743683"/>
            <a:chExt cx="494385" cy="98265"/>
          </a:xfrm>
        </p:grpSpPr>
        <p:sp>
          <p:nvSpPr>
            <p:cNvPr id="77" name="Oval 76"/>
            <p:cNvSpPr/>
            <p:nvPr/>
          </p:nvSpPr>
          <p:spPr>
            <a:xfrm>
              <a:off x="2475331" y="274368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574854" y="274701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679437" y="274685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780845" y="274368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2883543" y="274368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615715"/>
              </p:ext>
            </p:extLst>
          </p:nvPr>
        </p:nvGraphicFramePr>
        <p:xfrm>
          <a:off x="49975" y="24718"/>
          <a:ext cx="3471974" cy="339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974">
                  <a:extLst>
                    <a:ext uri="{9D8B030D-6E8A-4147-A177-3AD203B41FA5}">
                      <a16:colId xmlns:a16="http://schemas.microsoft.com/office/drawing/2014/main" val="2597425861"/>
                    </a:ext>
                  </a:extLst>
                </a:gridCol>
              </a:tblGrid>
              <a:tr h="1360556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1</a:t>
                      </a:r>
                      <a:endParaRPr lang="en-US" sz="9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893643"/>
                  </a:ext>
                </a:extLst>
              </a:tr>
              <a:tr h="840535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2                                                                                      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134296"/>
                  </a:ext>
                </a:extLst>
              </a:tr>
              <a:tr h="571015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8835"/>
                  </a:ext>
                </a:extLst>
              </a:tr>
              <a:tr h="619615">
                <a:tc>
                  <a:txBody>
                    <a:bodyPr/>
                    <a:lstStyle/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 smtClean="0">
                          <a:solidFill>
                            <a:sysClr val="windowText" lastClr="000000"/>
                          </a:solidFill>
                        </a:rPr>
                        <a:t>Spell Level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92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9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895517" y="105545"/>
            <a:ext cx="134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Thief / Assassin</a:t>
            </a:r>
          </a:p>
          <a:p>
            <a:pPr algn="ctr"/>
            <a:r>
              <a:rPr lang="en-US" sz="1400" b="1" dirty="0" smtClean="0"/>
              <a:t>Level =</a:t>
            </a:r>
            <a:endParaRPr lang="en-US" sz="1400" b="1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-57990" y="-28103"/>
            <a:ext cx="656605" cy="338922"/>
          </a:xfrm>
        </p:spPr>
        <p:txBody>
          <a:bodyPr>
            <a:normAutofit/>
          </a:bodyPr>
          <a:lstStyle/>
          <a:p>
            <a:r>
              <a:rPr lang="en-US" sz="800" b="1" dirty="0" smtClean="0"/>
              <a:t>Character Name </a:t>
            </a:r>
            <a:endParaRPr lang="en-US" sz="800" b="1" dirty="0"/>
          </a:p>
        </p:txBody>
      </p:sp>
      <p:sp>
        <p:nvSpPr>
          <p:cNvPr id="19" name="Content Placeholder 4"/>
          <p:cNvSpPr>
            <a:spLocks noGrp="1"/>
          </p:cNvSpPr>
          <p:nvPr>
            <p:ph sz="half" idx="1"/>
          </p:nvPr>
        </p:nvSpPr>
        <p:spPr>
          <a:xfrm>
            <a:off x="20393" y="308261"/>
            <a:ext cx="1010897" cy="22048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STR-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DEX-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WIS-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CHR-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8824" y="7360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824" y="4137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8084" y="1057652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8824" y="17012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8824" y="13789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8084" y="2026027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14553" y="-28248"/>
            <a:ext cx="584670" cy="33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633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b="1" dirty="0" smtClean="0"/>
              <a:t>Player Name  </a:t>
            </a:r>
            <a:endParaRPr lang="en-US" sz="8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92168"/>
              </p:ext>
            </p:extLst>
          </p:nvPr>
        </p:nvGraphicFramePr>
        <p:xfrm>
          <a:off x="1266345" y="397299"/>
          <a:ext cx="2427803" cy="300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5934">
                  <a:extLst>
                    <a:ext uri="{9D8B030D-6E8A-4147-A177-3AD203B41FA5}">
                      <a16:colId xmlns:a16="http://schemas.microsoft.com/office/drawing/2014/main" val="3416189187"/>
                    </a:ext>
                  </a:extLst>
                </a:gridCol>
                <a:gridCol w="622400">
                  <a:extLst>
                    <a:ext uri="{9D8B030D-6E8A-4147-A177-3AD203B41FA5}">
                      <a16:colId xmlns:a16="http://schemas.microsoft.com/office/drawing/2014/main" val="2000704530"/>
                    </a:ext>
                  </a:extLst>
                </a:gridCol>
                <a:gridCol w="689390">
                  <a:extLst>
                    <a:ext uri="{9D8B030D-6E8A-4147-A177-3AD203B41FA5}">
                      <a16:colId xmlns:a16="http://schemas.microsoft.com/office/drawing/2014/main" val="1326291730"/>
                    </a:ext>
                  </a:extLst>
                </a:gridCol>
                <a:gridCol w="520079">
                  <a:extLst>
                    <a:ext uri="{9D8B030D-6E8A-4147-A177-3AD203B41FA5}">
                      <a16:colId xmlns:a16="http://schemas.microsoft.com/office/drawing/2014/main" val="2943692411"/>
                    </a:ext>
                  </a:extLst>
                </a:gridCol>
              </a:tblGrid>
              <a:tr h="32102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6325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To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Damage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carry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4866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DEX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31182"/>
                  </a:ext>
                </a:extLst>
              </a:tr>
              <a:tr h="250383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Missile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AC adjust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5712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CON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37875"/>
                  </a:ext>
                </a:extLst>
              </a:tr>
              <a:tr h="21203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Hit</a:t>
                      </a:r>
                      <a:r>
                        <a:rPr lang="en-US" sz="800" baseline="0" dirty="0" smtClean="0"/>
                        <a:t> Point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Raise Dead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9445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INT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61116"/>
                  </a:ext>
                </a:extLst>
              </a:tr>
              <a:tr h="204286">
                <a:tc>
                  <a:txBody>
                    <a:bodyPr/>
                    <a:lstStyle/>
                    <a:p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Languages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0526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CHR</a:t>
                      </a:r>
                      <a:r>
                        <a:rPr lang="en-US" sz="800" b="1" baseline="0" dirty="0" smtClean="0"/>
                        <a:t>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4073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Max    Hirelings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7997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47866"/>
              </p:ext>
            </p:extLst>
          </p:nvPr>
        </p:nvGraphicFramePr>
        <p:xfrm>
          <a:off x="-57990" y="2669651"/>
          <a:ext cx="1168675" cy="55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434">
                  <a:extLst>
                    <a:ext uri="{9D8B030D-6E8A-4147-A177-3AD203B41FA5}">
                      <a16:colId xmlns:a16="http://schemas.microsoft.com/office/drawing/2014/main" val="617041740"/>
                    </a:ext>
                  </a:extLst>
                </a:gridCol>
                <a:gridCol w="670241">
                  <a:extLst>
                    <a:ext uri="{9D8B030D-6E8A-4147-A177-3AD203B41FA5}">
                      <a16:colId xmlns:a16="http://schemas.microsoft.com/office/drawing/2014/main" val="546210289"/>
                    </a:ext>
                  </a:extLst>
                </a:gridCol>
              </a:tblGrid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RACE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318760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ALIGN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1916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01197"/>
              </p:ext>
            </p:extLst>
          </p:nvPr>
        </p:nvGraphicFramePr>
        <p:xfrm>
          <a:off x="3428428" y="1057652"/>
          <a:ext cx="1630045" cy="182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879">
                  <a:extLst>
                    <a:ext uri="{9D8B030D-6E8A-4147-A177-3AD203B41FA5}">
                      <a16:colId xmlns:a16="http://schemas.microsoft.com/office/drawing/2014/main" val="3193780759"/>
                    </a:ext>
                  </a:extLst>
                </a:gridCol>
                <a:gridCol w="755166">
                  <a:extLst>
                    <a:ext uri="{9D8B030D-6E8A-4147-A177-3AD203B41FA5}">
                      <a16:colId xmlns:a16="http://schemas.microsoft.com/office/drawing/2014/main" val="749948560"/>
                    </a:ext>
                  </a:extLst>
                </a:gridCol>
              </a:tblGrid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AC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582111"/>
                  </a:ext>
                </a:extLst>
              </a:tr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2646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Current</a:t>
                      </a:r>
                    </a:p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35414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Saving Throw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51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9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862461"/>
              </p:ext>
            </p:extLst>
          </p:nvPr>
        </p:nvGraphicFramePr>
        <p:xfrm>
          <a:off x="2200588" y="38995"/>
          <a:ext cx="2931530" cy="305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9273">
                  <a:extLst>
                    <a:ext uri="{9D8B030D-6E8A-4147-A177-3AD203B41FA5}">
                      <a16:colId xmlns:a16="http://schemas.microsoft.com/office/drawing/2014/main" val="108502985"/>
                    </a:ext>
                  </a:extLst>
                </a:gridCol>
                <a:gridCol w="847691">
                  <a:extLst>
                    <a:ext uri="{9D8B030D-6E8A-4147-A177-3AD203B41FA5}">
                      <a16:colId xmlns:a16="http://schemas.microsoft.com/office/drawing/2014/main" val="3780709137"/>
                    </a:ext>
                  </a:extLst>
                </a:gridCol>
                <a:gridCol w="748602">
                  <a:extLst>
                    <a:ext uri="{9D8B030D-6E8A-4147-A177-3AD203B41FA5}">
                      <a16:colId xmlns:a16="http://schemas.microsoft.com/office/drawing/2014/main" val="454445641"/>
                    </a:ext>
                  </a:extLst>
                </a:gridCol>
                <a:gridCol w="735964">
                  <a:extLst>
                    <a:ext uri="{9D8B030D-6E8A-4147-A177-3AD203B41FA5}">
                      <a16:colId xmlns:a16="http://schemas.microsoft.com/office/drawing/2014/main" val="20206271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DEX adjust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Race adjust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266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Pick pockets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70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Open locks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522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Find remove traps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98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Move Silently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14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Hide shadows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685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Hear noise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036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Climb walls</a:t>
                      </a:r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3141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37326"/>
              </p:ext>
            </p:extLst>
          </p:nvPr>
        </p:nvGraphicFramePr>
        <p:xfrm>
          <a:off x="59548" y="25120"/>
          <a:ext cx="2075727" cy="3427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727">
                  <a:extLst>
                    <a:ext uri="{9D8B030D-6E8A-4147-A177-3AD203B41FA5}">
                      <a16:colId xmlns:a16="http://schemas.microsoft.com/office/drawing/2014/main" val="3742970272"/>
                    </a:ext>
                  </a:extLst>
                </a:gridCol>
              </a:tblGrid>
              <a:tr h="3400800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Thief - Weapons Armor </a:t>
                      </a:r>
                      <a:r>
                        <a:rPr lang="en-US" b="1" u="sng" dirty="0" err="1" smtClean="0">
                          <a:solidFill>
                            <a:schemeClr val="tx1"/>
                          </a:solidFill>
                        </a:rPr>
                        <a:t>Misc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back pack – 2 small sacks – 2 large sacks                   </a:t>
                      </a: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pouch for belt                                                    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wk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iron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rations – 2 water skins                              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boots – robe – hat – belt – cloak – girdle                   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tinderbox – 6 torches                                                   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12 spikes 50’ rope                                                   </a:t>
                      </a:r>
                      <a:endParaRPr lang="en-US" sz="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thieves tools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leather Armor AC12</a:t>
                      </a: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Weapons Melee (circle one)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short sword (1d6) 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Long sword (1d8)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Dagger (1d4)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Club (1d6)</a:t>
                      </a: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Weapons Range (circle one)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Sling - Bullet  1d4+1 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  <a:latin typeface="OCR A Extended" panose="02010509020102010303" pitchFamily="50" charset="0"/>
                        </a:rPr>
                        <a:t>1 round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Sling - Stone 1d4 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(1 round)</a:t>
                      </a: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10 Darts (1d3) 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(x3 round)  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47933"/>
                  </a:ext>
                </a:extLst>
              </a:tr>
            </a:tbl>
          </a:graphicData>
        </a:graphic>
      </p:graphicFrame>
      <p:pic>
        <p:nvPicPr>
          <p:cNvPr id="2050" name="Picture 2" descr="The Lands of Ara: Review: Swords and Wizardry White 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55" y="805396"/>
            <a:ext cx="741909" cy="95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38392" y="3109284"/>
            <a:ext cx="1179068" cy="344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 </a:t>
            </a:r>
            <a:r>
              <a:rPr lang="en-US" smtClean="0"/>
              <a:t>MAX  bullets/stones/arrows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2183331" y="3149772"/>
            <a:ext cx="586497" cy="101617"/>
            <a:chOff x="2183331" y="2978953"/>
            <a:chExt cx="586497" cy="101617"/>
          </a:xfrm>
        </p:grpSpPr>
        <p:sp>
          <p:nvSpPr>
            <p:cNvPr id="2" name="Oval 1"/>
            <p:cNvSpPr/>
            <p:nvPr/>
          </p:nvSpPr>
          <p:spPr>
            <a:xfrm>
              <a:off x="2183331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282854" y="298563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387437" y="298547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488845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591543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2683655" y="297895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180361" y="3302690"/>
            <a:ext cx="586497" cy="101617"/>
            <a:chOff x="2183331" y="2978953"/>
            <a:chExt cx="586497" cy="101617"/>
          </a:xfrm>
        </p:grpSpPr>
        <p:sp>
          <p:nvSpPr>
            <p:cNvPr id="46" name="Oval 45"/>
            <p:cNvSpPr/>
            <p:nvPr/>
          </p:nvSpPr>
          <p:spPr>
            <a:xfrm>
              <a:off x="2183331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82854" y="298563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387437" y="298547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488845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591543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683655" y="297895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797952" y="3146425"/>
            <a:ext cx="586497" cy="101617"/>
            <a:chOff x="2183331" y="2978953"/>
            <a:chExt cx="586497" cy="101617"/>
          </a:xfrm>
        </p:grpSpPr>
        <p:sp>
          <p:nvSpPr>
            <p:cNvPr id="53" name="Oval 52"/>
            <p:cNvSpPr/>
            <p:nvPr/>
          </p:nvSpPr>
          <p:spPr>
            <a:xfrm>
              <a:off x="2183331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282854" y="298563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2387437" y="298547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2488845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591543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2683655" y="297895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794982" y="3299343"/>
            <a:ext cx="586497" cy="101617"/>
            <a:chOff x="2183331" y="2978953"/>
            <a:chExt cx="586497" cy="101617"/>
          </a:xfrm>
        </p:grpSpPr>
        <p:sp>
          <p:nvSpPr>
            <p:cNvPr id="60" name="Oval 59"/>
            <p:cNvSpPr/>
            <p:nvPr/>
          </p:nvSpPr>
          <p:spPr>
            <a:xfrm>
              <a:off x="2183331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282854" y="298563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2387437" y="2985479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488845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2591543" y="2982305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2683655" y="297895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65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271336" y="9607"/>
            <a:ext cx="5806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 dirty="0" smtClean="0"/>
              <a:t>Fighter</a:t>
            </a:r>
          </a:p>
          <a:p>
            <a:pPr algn="ctr"/>
            <a:r>
              <a:rPr lang="en-US" sz="1000" b="1" dirty="0" smtClean="0"/>
              <a:t>Ranger</a:t>
            </a:r>
          </a:p>
          <a:p>
            <a:pPr algn="ctr"/>
            <a:r>
              <a:rPr lang="en-US" sz="1000" b="1" dirty="0" smtClean="0"/>
              <a:t>Paladin</a:t>
            </a:r>
          </a:p>
          <a:p>
            <a:pPr algn="ctr"/>
            <a:endParaRPr lang="en-US" sz="1000" b="1" dirty="0" smtClean="0"/>
          </a:p>
          <a:p>
            <a:pPr algn="ctr"/>
            <a:r>
              <a:rPr lang="en-US" sz="1000" b="1" dirty="0" smtClean="0"/>
              <a:t>Level =</a:t>
            </a:r>
            <a:endParaRPr lang="en-US" sz="1000" b="1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-57990" y="-28103"/>
            <a:ext cx="656605" cy="338922"/>
          </a:xfrm>
        </p:spPr>
        <p:txBody>
          <a:bodyPr>
            <a:normAutofit/>
          </a:bodyPr>
          <a:lstStyle/>
          <a:p>
            <a:r>
              <a:rPr lang="en-US" sz="800" b="1" dirty="0" smtClean="0"/>
              <a:t>Character Name </a:t>
            </a:r>
            <a:endParaRPr lang="en-US" sz="800" b="1" dirty="0"/>
          </a:p>
        </p:txBody>
      </p:sp>
      <p:sp>
        <p:nvSpPr>
          <p:cNvPr id="19" name="Content Placeholder 4"/>
          <p:cNvSpPr>
            <a:spLocks noGrp="1"/>
          </p:cNvSpPr>
          <p:nvPr>
            <p:ph sz="half" idx="1"/>
          </p:nvPr>
        </p:nvSpPr>
        <p:spPr>
          <a:xfrm>
            <a:off x="20393" y="308261"/>
            <a:ext cx="1010897" cy="22048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STR-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DEX-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WIS-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CHR-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8824" y="7360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824" y="4137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8084" y="1057652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8824" y="17012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8824" y="13789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8084" y="2026027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14553" y="-28248"/>
            <a:ext cx="584670" cy="33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633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b="1" dirty="0" smtClean="0"/>
              <a:t>Player Name  </a:t>
            </a:r>
            <a:endParaRPr lang="en-US" sz="8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92168"/>
              </p:ext>
            </p:extLst>
          </p:nvPr>
        </p:nvGraphicFramePr>
        <p:xfrm>
          <a:off x="1266345" y="397299"/>
          <a:ext cx="2427803" cy="300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5934">
                  <a:extLst>
                    <a:ext uri="{9D8B030D-6E8A-4147-A177-3AD203B41FA5}">
                      <a16:colId xmlns:a16="http://schemas.microsoft.com/office/drawing/2014/main" val="3416189187"/>
                    </a:ext>
                  </a:extLst>
                </a:gridCol>
                <a:gridCol w="622400">
                  <a:extLst>
                    <a:ext uri="{9D8B030D-6E8A-4147-A177-3AD203B41FA5}">
                      <a16:colId xmlns:a16="http://schemas.microsoft.com/office/drawing/2014/main" val="2000704530"/>
                    </a:ext>
                  </a:extLst>
                </a:gridCol>
                <a:gridCol w="689390">
                  <a:extLst>
                    <a:ext uri="{9D8B030D-6E8A-4147-A177-3AD203B41FA5}">
                      <a16:colId xmlns:a16="http://schemas.microsoft.com/office/drawing/2014/main" val="1326291730"/>
                    </a:ext>
                  </a:extLst>
                </a:gridCol>
                <a:gridCol w="520079">
                  <a:extLst>
                    <a:ext uri="{9D8B030D-6E8A-4147-A177-3AD203B41FA5}">
                      <a16:colId xmlns:a16="http://schemas.microsoft.com/office/drawing/2014/main" val="2943692411"/>
                    </a:ext>
                  </a:extLst>
                </a:gridCol>
              </a:tblGrid>
              <a:tr h="32102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6325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To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Damage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carry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4866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DEX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31182"/>
                  </a:ext>
                </a:extLst>
              </a:tr>
              <a:tr h="250383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Missile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AC adjust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5712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CON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37875"/>
                  </a:ext>
                </a:extLst>
              </a:tr>
              <a:tr h="21203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Hit</a:t>
                      </a:r>
                      <a:r>
                        <a:rPr lang="en-US" sz="800" baseline="0" dirty="0" smtClean="0"/>
                        <a:t> Point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Raise Dead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9445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INT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61116"/>
                  </a:ext>
                </a:extLst>
              </a:tr>
              <a:tr h="204286">
                <a:tc>
                  <a:txBody>
                    <a:bodyPr/>
                    <a:lstStyle/>
                    <a:p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Languages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0526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CHR</a:t>
                      </a:r>
                      <a:r>
                        <a:rPr lang="en-US" sz="800" b="1" baseline="0" dirty="0" smtClean="0"/>
                        <a:t>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4073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Max    Hirelings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7997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47866"/>
              </p:ext>
            </p:extLst>
          </p:nvPr>
        </p:nvGraphicFramePr>
        <p:xfrm>
          <a:off x="-57990" y="2669651"/>
          <a:ext cx="1168675" cy="55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434">
                  <a:extLst>
                    <a:ext uri="{9D8B030D-6E8A-4147-A177-3AD203B41FA5}">
                      <a16:colId xmlns:a16="http://schemas.microsoft.com/office/drawing/2014/main" val="617041740"/>
                    </a:ext>
                  </a:extLst>
                </a:gridCol>
                <a:gridCol w="670241">
                  <a:extLst>
                    <a:ext uri="{9D8B030D-6E8A-4147-A177-3AD203B41FA5}">
                      <a16:colId xmlns:a16="http://schemas.microsoft.com/office/drawing/2014/main" val="546210289"/>
                    </a:ext>
                  </a:extLst>
                </a:gridCol>
              </a:tblGrid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RACE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318760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ALIGN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1916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01197"/>
              </p:ext>
            </p:extLst>
          </p:nvPr>
        </p:nvGraphicFramePr>
        <p:xfrm>
          <a:off x="3428428" y="1057652"/>
          <a:ext cx="1630045" cy="182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879">
                  <a:extLst>
                    <a:ext uri="{9D8B030D-6E8A-4147-A177-3AD203B41FA5}">
                      <a16:colId xmlns:a16="http://schemas.microsoft.com/office/drawing/2014/main" val="3193780759"/>
                    </a:ext>
                  </a:extLst>
                </a:gridCol>
                <a:gridCol w="755166">
                  <a:extLst>
                    <a:ext uri="{9D8B030D-6E8A-4147-A177-3AD203B41FA5}">
                      <a16:colId xmlns:a16="http://schemas.microsoft.com/office/drawing/2014/main" val="749948560"/>
                    </a:ext>
                  </a:extLst>
                </a:gridCol>
              </a:tblGrid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AC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582111"/>
                  </a:ext>
                </a:extLst>
              </a:tr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2646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Current</a:t>
                      </a:r>
                    </a:p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35414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Saving Throw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51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6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67397"/>
              </p:ext>
            </p:extLst>
          </p:nvPr>
        </p:nvGraphicFramePr>
        <p:xfrm>
          <a:off x="59547" y="62238"/>
          <a:ext cx="3511879" cy="3369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615">
                  <a:extLst>
                    <a:ext uri="{9D8B030D-6E8A-4147-A177-3AD203B41FA5}">
                      <a16:colId xmlns:a16="http://schemas.microsoft.com/office/drawing/2014/main" val="3742970272"/>
                    </a:ext>
                  </a:extLst>
                </a:gridCol>
                <a:gridCol w="1728264">
                  <a:extLst>
                    <a:ext uri="{9D8B030D-6E8A-4147-A177-3AD203B41FA5}">
                      <a16:colId xmlns:a16="http://schemas.microsoft.com/office/drawing/2014/main" val="3973934586"/>
                    </a:ext>
                  </a:extLst>
                </a:gridCol>
              </a:tblGrid>
              <a:tr h="3369716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Circle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Armor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(Add DEX</a:t>
                      </a: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 Bonus)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16 = plate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15 = splint/scale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14 = chain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13 = studded leather /ring mail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12 = leather/padded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11 = shield (+1)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10 = No armor</a:t>
                      </a:r>
                    </a:p>
                    <a:p>
                      <a:endParaRPr lang="en-US" sz="400" b="1" u="sng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Weapons   Melee: p37 select 4</a:t>
                      </a: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u="sng" baseline="0" dirty="0" smtClean="0">
                          <a:solidFill>
                            <a:schemeClr val="tx1"/>
                          </a:solidFill>
                        </a:rPr>
                        <a:t>Weapons   Range (circle one):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Max arrows/bolts = 40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Long or short bow 1d6 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(x2 round)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Crossbow heavy 1d6+2 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  <a:latin typeface="OCR A Extended" panose="02010509020102010303" pitchFamily="50" charset="0"/>
                        </a:rPr>
                        <a:t>½ round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indent="0" algn="l" defTabSz="4633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Cross bow light 1d4+1 </a:t>
                      </a:r>
                      <a:r>
                        <a:rPr lang="en-US" sz="600" b="0" baseline="0" dirty="0" smtClean="0">
                          <a:solidFill>
                            <a:schemeClr val="tx1"/>
                          </a:solidFill>
                        </a:rPr>
                        <a:t>(1 round)</a:t>
                      </a:r>
                      <a:endParaRPr lang="en-US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 err="1" smtClean="0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back pack 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small sacks – 2 large sacks                </a:t>
                      </a:r>
                    </a:p>
                    <a:p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lg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&amp;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</a:rPr>
                        <a:t>sm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pouch for belt                                                  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wk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iron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rations 2 water skins                               boots – robe – hat – belt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cloak – girdle                  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1d6 tinderbox &amp; 6 torches                                                     12 spikes 50’ rope 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6 flasks oil - Hooded lantern</a:t>
                      </a: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3 vials holy water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47933"/>
                  </a:ext>
                </a:extLst>
              </a:tr>
            </a:tbl>
          </a:graphicData>
        </a:graphic>
      </p:graphicFrame>
      <p:pic>
        <p:nvPicPr>
          <p:cNvPr id="5" name="Picture 2" descr="The Lands of Ara: Review: Swords and Wizardry White 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991" y="2398505"/>
            <a:ext cx="814552" cy="104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760129" y="2726073"/>
            <a:ext cx="494385" cy="98265"/>
            <a:chOff x="3439373" y="2726073"/>
            <a:chExt cx="494385" cy="98265"/>
          </a:xfrm>
        </p:grpSpPr>
        <p:sp>
          <p:nvSpPr>
            <p:cNvPr id="8" name="Oval 7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763304" y="2840373"/>
            <a:ext cx="494385" cy="98265"/>
            <a:chOff x="3439373" y="2726073"/>
            <a:chExt cx="494385" cy="98265"/>
          </a:xfrm>
        </p:grpSpPr>
        <p:sp>
          <p:nvSpPr>
            <p:cNvPr id="14" name="Oval 13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763304" y="2951498"/>
            <a:ext cx="494385" cy="98265"/>
            <a:chOff x="3439373" y="2726073"/>
            <a:chExt cx="494385" cy="98265"/>
          </a:xfrm>
        </p:grpSpPr>
        <p:sp>
          <p:nvSpPr>
            <p:cNvPr id="20" name="Oval 19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763304" y="3062623"/>
            <a:ext cx="494385" cy="98265"/>
            <a:chOff x="3439373" y="2726073"/>
            <a:chExt cx="494385" cy="98265"/>
          </a:xfrm>
        </p:grpSpPr>
        <p:sp>
          <p:nvSpPr>
            <p:cNvPr id="26" name="Oval 25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769654" y="3176923"/>
            <a:ext cx="494385" cy="98265"/>
            <a:chOff x="3439373" y="2726073"/>
            <a:chExt cx="494385" cy="98265"/>
          </a:xfrm>
        </p:grpSpPr>
        <p:sp>
          <p:nvSpPr>
            <p:cNvPr id="32" name="Oval 31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776004" y="3291223"/>
            <a:ext cx="494385" cy="98265"/>
            <a:chOff x="3439373" y="2726073"/>
            <a:chExt cx="494385" cy="98265"/>
          </a:xfrm>
        </p:grpSpPr>
        <p:sp>
          <p:nvSpPr>
            <p:cNvPr id="38" name="Oval 37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3644314" y="2301572"/>
            <a:ext cx="831238" cy="21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Arrows/Bolts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759335" y="2615170"/>
            <a:ext cx="494385" cy="98265"/>
            <a:chOff x="3439373" y="2726073"/>
            <a:chExt cx="494385" cy="98265"/>
          </a:xfrm>
        </p:grpSpPr>
        <p:sp>
          <p:nvSpPr>
            <p:cNvPr id="44" name="Oval 43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754546" y="2505057"/>
            <a:ext cx="494385" cy="98265"/>
            <a:chOff x="3439373" y="2726073"/>
            <a:chExt cx="494385" cy="98265"/>
          </a:xfrm>
        </p:grpSpPr>
        <p:sp>
          <p:nvSpPr>
            <p:cNvPr id="50" name="Oval 49"/>
            <p:cNvSpPr/>
            <p:nvPr/>
          </p:nvSpPr>
          <p:spPr>
            <a:xfrm>
              <a:off x="3439373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3538896" y="272940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3643479" y="2729247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744887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3847585" y="2726073"/>
              <a:ext cx="86173" cy="9493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650396" y="62238"/>
            <a:ext cx="1305165" cy="344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Fighter / Ranger / Paladin</a:t>
            </a:r>
          </a:p>
          <a:p>
            <a:r>
              <a:rPr lang="en-US" b="1" u="sng" dirty="0" smtClean="0"/>
              <a:t>Class &amp; Race Abilities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41148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27977" y="215233"/>
            <a:ext cx="696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Cleric</a:t>
            </a:r>
          </a:p>
          <a:p>
            <a:pPr algn="ctr"/>
            <a:r>
              <a:rPr lang="en-US" sz="1400" b="1" dirty="0" smtClean="0"/>
              <a:t>Level =</a:t>
            </a:r>
            <a:endParaRPr lang="en-US" sz="1400" b="1" dirty="0"/>
          </a:p>
        </p:txBody>
      </p:sp>
      <p:sp>
        <p:nvSpPr>
          <p:cNvPr id="18" name="Title 3"/>
          <p:cNvSpPr>
            <a:spLocks noGrp="1"/>
          </p:cNvSpPr>
          <p:nvPr>
            <p:ph type="title"/>
          </p:nvPr>
        </p:nvSpPr>
        <p:spPr>
          <a:xfrm>
            <a:off x="-57990" y="-28103"/>
            <a:ext cx="656605" cy="338922"/>
          </a:xfrm>
        </p:spPr>
        <p:txBody>
          <a:bodyPr>
            <a:normAutofit/>
          </a:bodyPr>
          <a:lstStyle/>
          <a:p>
            <a:r>
              <a:rPr lang="en-US" sz="800" b="1" dirty="0" smtClean="0"/>
              <a:t>Character Name </a:t>
            </a:r>
            <a:endParaRPr lang="en-US" sz="800" b="1" dirty="0"/>
          </a:p>
        </p:txBody>
      </p:sp>
      <p:sp>
        <p:nvSpPr>
          <p:cNvPr id="19" name="Content Placeholder 4"/>
          <p:cNvSpPr>
            <a:spLocks noGrp="1"/>
          </p:cNvSpPr>
          <p:nvPr>
            <p:ph sz="half" idx="1"/>
          </p:nvPr>
        </p:nvSpPr>
        <p:spPr>
          <a:xfrm>
            <a:off x="20393" y="308261"/>
            <a:ext cx="1010897" cy="220488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STR-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DEX-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WIS-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CHR-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88824" y="7360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824" y="4137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8084" y="1057652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8824" y="1701276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8824" y="1378915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8084" y="2026027"/>
            <a:ext cx="569704" cy="3223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14553" y="-28248"/>
            <a:ext cx="584670" cy="338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6332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2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b="1" dirty="0" smtClean="0"/>
              <a:t>Player Name  </a:t>
            </a:r>
            <a:endParaRPr lang="en-US" sz="8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92168"/>
              </p:ext>
            </p:extLst>
          </p:nvPr>
        </p:nvGraphicFramePr>
        <p:xfrm>
          <a:off x="1266345" y="397299"/>
          <a:ext cx="2427803" cy="30098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95934">
                  <a:extLst>
                    <a:ext uri="{9D8B030D-6E8A-4147-A177-3AD203B41FA5}">
                      <a16:colId xmlns:a16="http://schemas.microsoft.com/office/drawing/2014/main" val="3416189187"/>
                    </a:ext>
                  </a:extLst>
                </a:gridCol>
                <a:gridCol w="622400">
                  <a:extLst>
                    <a:ext uri="{9D8B030D-6E8A-4147-A177-3AD203B41FA5}">
                      <a16:colId xmlns:a16="http://schemas.microsoft.com/office/drawing/2014/main" val="2000704530"/>
                    </a:ext>
                  </a:extLst>
                </a:gridCol>
                <a:gridCol w="689390">
                  <a:extLst>
                    <a:ext uri="{9D8B030D-6E8A-4147-A177-3AD203B41FA5}">
                      <a16:colId xmlns:a16="http://schemas.microsoft.com/office/drawing/2014/main" val="1326291730"/>
                    </a:ext>
                  </a:extLst>
                </a:gridCol>
                <a:gridCol w="520079">
                  <a:extLst>
                    <a:ext uri="{9D8B030D-6E8A-4147-A177-3AD203B41FA5}">
                      <a16:colId xmlns:a16="http://schemas.microsoft.com/office/drawing/2014/main" val="2943692411"/>
                    </a:ext>
                  </a:extLst>
                </a:gridCol>
              </a:tblGrid>
              <a:tr h="321021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STR</a:t>
                      </a:r>
                    </a:p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66325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pPr algn="ctr"/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To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Damage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carry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4866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DEX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431182"/>
                  </a:ext>
                </a:extLst>
              </a:tr>
              <a:tr h="250383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Missile hit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AC adjust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657128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CON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137875"/>
                  </a:ext>
                </a:extLst>
              </a:tr>
              <a:tr h="212034">
                <a:tc>
                  <a:txBody>
                    <a:bodyPr/>
                    <a:lstStyle/>
                    <a:p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Hit</a:t>
                      </a:r>
                      <a:r>
                        <a:rPr lang="en-US" sz="800" baseline="0" dirty="0" smtClean="0"/>
                        <a:t> Point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Raise Dead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294454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INT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661116"/>
                  </a:ext>
                </a:extLst>
              </a:tr>
              <a:tr h="204286">
                <a:tc>
                  <a:txBody>
                    <a:bodyPr/>
                    <a:lstStyle/>
                    <a:p>
                      <a:endParaRPr lang="en-US" sz="8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Languages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70526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r>
                        <a:rPr lang="en-US" sz="800" b="1" dirty="0" smtClean="0"/>
                        <a:t>CHR</a:t>
                      </a:r>
                      <a:r>
                        <a:rPr lang="en-US" sz="800" b="1" baseline="0" dirty="0" smtClean="0"/>
                        <a:t> bonus</a:t>
                      </a:r>
                      <a:endParaRPr 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440735"/>
                  </a:ext>
                </a:extLst>
              </a:tr>
              <a:tr h="321021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Max    Hirelings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79975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347866"/>
              </p:ext>
            </p:extLst>
          </p:nvPr>
        </p:nvGraphicFramePr>
        <p:xfrm>
          <a:off x="-57990" y="2669651"/>
          <a:ext cx="1168675" cy="551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434">
                  <a:extLst>
                    <a:ext uri="{9D8B030D-6E8A-4147-A177-3AD203B41FA5}">
                      <a16:colId xmlns:a16="http://schemas.microsoft.com/office/drawing/2014/main" val="617041740"/>
                    </a:ext>
                  </a:extLst>
                </a:gridCol>
                <a:gridCol w="670241">
                  <a:extLst>
                    <a:ext uri="{9D8B030D-6E8A-4147-A177-3AD203B41FA5}">
                      <a16:colId xmlns:a16="http://schemas.microsoft.com/office/drawing/2014/main" val="546210289"/>
                    </a:ext>
                  </a:extLst>
                </a:gridCol>
              </a:tblGrid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RACE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318760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r"/>
                      <a:r>
                        <a:rPr lang="en-US" sz="800" b="1" dirty="0" smtClean="0">
                          <a:solidFill>
                            <a:sysClr val="windowText" lastClr="000000"/>
                          </a:solidFill>
                        </a:rPr>
                        <a:t>ALIGN</a:t>
                      </a:r>
                      <a:endParaRPr lang="en-US" sz="8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771916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801197"/>
              </p:ext>
            </p:extLst>
          </p:nvPr>
        </p:nvGraphicFramePr>
        <p:xfrm>
          <a:off x="3428428" y="1057652"/>
          <a:ext cx="1630045" cy="1829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879">
                  <a:extLst>
                    <a:ext uri="{9D8B030D-6E8A-4147-A177-3AD203B41FA5}">
                      <a16:colId xmlns:a16="http://schemas.microsoft.com/office/drawing/2014/main" val="3193780759"/>
                    </a:ext>
                  </a:extLst>
                </a:gridCol>
                <a:gridCol w="755166">
                  <a:extLst>
                    <a:ext uri="{9D8B030D-6E8A-4147-A177-3AD203B41FA5}">
                      <a16:colId xmlns:a16="http://schemas.microsoft.com/office/drawing/2014/main" val="749948560"/>
                    </a:ext>
                  </a:extLst>
                </a:gridCol>
              </a:tblGrid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AC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6582111"/>
                  </a:ext>
                </a:extLst>
              </a:tr>
              <a:tr h="455164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2646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Current</a:t>
                      </a:r>
                    </a:p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HP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35414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</a:rPr>
                        <a:t>Saving Throw</a:t>
                      </a:r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5512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1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691</TotalTime>
  <Words>857</Words>
  <Application>Microsoft Office PowerPoint</Application>
  <PresentationFormat>Custom</PresentationFormat>
  <Paragraphs>326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OCR A Extended</vt:lpstr>
      <vt:lpstr>Office Theme</vt:lpstr>
      <vt:lpstr>Character Name </vt:lpstr>
      <vt:lpstr>PowerPoint Presentation</vt:lpstr>
      <vt:lpstr>Character Name </vt:lpstr>
      <vt:lpstr>PowerPoint Presentation</vt:lpstr>
      <vt:lpstr>Character Name </vt:lpstr>
      <vt:lpstr>PowerPoint Presentation</vt:lpstr>
      <vt:lpstr>Character Name </vt:lpstr>
      <vt:lpstr>PowerPoint Presentation</vt:lpstr>
      <vt:lpstr>Character Name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Duick</dc:creator>
  <cp:lastModifiedBy>John Duick</cp:lastModifiedBy>
  <cp:revision>57</cp:revision>
  <cp:lastPrinted>2020-06-15T20:43:45Z</cp:lastPrinted>
  <dcterms:created xsi:type="dcterms:W3CDTF">2018-12-08T13:52:59Z</dcterms:created>
  <dcterms:modified xsi:type="dcterms:W3CDTF">2020-06-15T20:44:18Z</dcterms:modified>
</cp:coreProperties>
</file>