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64" r:id="rId4"/>
    <p:sldId id="263" r:id="rId5"/>
    <p:sldId id="265" r:id="rId6"/>
    <p:sldId id="262" r:id="rId7"/>
    <p:sldId id="266" r:id="rId8"/>
    <p:sldId id="259" r:id="rId9"/>
    <p:sldId id="267" r:id="rId10"/>
    <p:sldId id="258" r:id="rId11"/>
    <p:sldId id="268" r:id="rId12"/>
    <p:sldId id="260" r:id="rId13"/>
  </p:sldIdLst>
  <p:sldSz cx="5211763" cy="3475038"/>
  <p:notesSz cx="7315200" cy="9601200"/>
  <p:defaultTextStyle>
    <a:defPPr>
      <a:defRPr lang="en-US"/>
    </a:defPPr>
    <a:lvl1pPr marL="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1pPr>
    <a:lvl2pPr marL="20848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2pPr>
    <a:lvl3pPr marL="4169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3pPr>
    <a:lvl4pPr marL="625450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4pPr>
    <a:lvl5pPr marL="833933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5pPr>
    <a:lvl6pPr marL="104241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6pPr>
    <a:lvl7pPr marL="1250899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7pPr>
    <a:lvl8pPr marL="1459382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8pPr>
    <a:lvl9pPr marL="1667866" algn="l" defTabSz="416966" rtl="0" eaLnBrk="1" latinLnBrk="0" hangingPunct="1">
      <a:defRPr sz="8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" userDrawn="1">
          <p15:clr>
            <a:srgbClr val="A4A3A4"/>
          </p15:clr>
        </p15:guide>
        <p15:guide id="2" pos="9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06" autoAdjust="0"/>
    <p:restoredTop sz="94660"/>
  </p:normalViewPr>
  <p:slideViewPr>
    <p:cSldViewPr snapToGrid="0" showGuides="1">
      <p:cViewPr varScale="1">
        <p:scale>
          <a:sx n="133" d="100"/>
          <a:sy n="133" d="100"/>
        </p:scale>
        <p:origin x="836" y="76"/>
      </p:cViewPr>
      <p:guideLst>
        <p:guide orient="horz" pos="159"/>
        <p:guide pos="9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8A6034BF-7C5A-4632-A862-A38018DDC95A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13E50E86-EE63-4A9C-B39D-61C3BC48C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5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882" y="568716"/>
            <a:ext cx="4429999" cy="1209828"/>
          </a:xfrm>
        </p:spPr>
        <p:txBody>
          <a:bodyPr anchor="b"/>
          <a:lstStyle>
            <a:lvl1pPr algn="ctr">
              <a:defRPr sz="3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1471" y="1825200"/>
            <a:ext cx="3908822" cy="838996"/>
          </a:xfrm>
        </p:spPr>
        <p:txBody>
          <a:bodyPr/>
          <a:lstStyle>
            <a:lvl1pPr marL="0" indent="0" algn="ctr">
              <a:buNone/>
              <a:defRPr sz="1216"/>
            </a:lvl1pPr>
            <a:lvl2pPr marL="231663" indent="0" algn="ctr">
              <a:buNone/>
              <a:defRPr sz="1013"/>
            </a:lvl2pPr>
            <a:lvl3pPr marL="463326" indent="0" algn="ctr">
              <a:buNone/>
              <a:defRPr sz="912"/>
            </a:lvl3pPr>
            <a:lvl4pPr marL="694990" indent="0" algn="ctr">
              <a:buNone/>
              <a:defRPr sz="811"/>
            </a:lvl4pPr>
            <a:lvl5pPr marL="926653" indent="0" algn="ctr">
              <a:buNone/>
              <a:defRPr sz="811"/>
            </a:lvl5pPr>
            <a:lvl6pPr marL="1158316" indent="0" algn="ctr">
              <a:buNone/>
              <a:defRPr sz="811"/>
            </a:lvl6pPr>
            <a:lvl7pPr marL="1389979" indent="0" algn="ctr">
              <a:buNone/>
              <a:defRPr sz="811"/>
            </a:lvl7pPr>
            <a:lvl8pPr marL="1621643" indent="0" algn="ctr">
              <a:buNone/>
              <a:defRPr sz="811"/>
            </a:lvl8pPr>
            <a:lvl9pPr marL="1853306" indent="0" algn="ctr">
              <a:buNone/>
              <a:defRPr sz="81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6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8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668" y="185014"/>
            <a:ext cx="1123786" cy="2944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309" y="185014"/>
            <a:ext cx="3306212" cy="29449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0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594" y="866347"/>
            <a:ext cx="4495146" cy="1445519"/>
          </a:xfrm>
        </p:spPr>
        <p:txBody>
          <a:bodyPr anchor="b"/>
          <a:lstStyle>
            <a:lvl1pPr>
              <a:defRPr sz="30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594" y="2325542"/>
            <a:ext cx="4495146" cy="760164"/>
          </a:xfrm>
        </p:spPr>
        <p:txBody>
          <a:bodyPr/>
          <a:lstStyle>
            <a:lvl1pPr marL="0" indent="0">
              <a:buNone/>
              <a:defRPr sz="1216">
                <a:solidFill>
                  <a:schemeClr val="tx1"/>
                </a:solidFill>
              </a:defRPr>
            </a:lvl1pPr>
            <a:lvl2pPr marL="231663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463326" indent="0">
              <a:buNone/>
              <a:defRPr sz="912">
                <a:solidFill>
                  <a:schemeClr val="tx1">
                    <a:tint val="75000"/>
                  </a:schemeClr>
                </a:solidFill>
              </a:defRPr>
            </a:lvl3pPr>
            <a:lvl4pPr marL="694990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4pPr>
            <a:lvl5pPr marL="926653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5pPr>
            <a:lvl6pPr marL="1158316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6pPr>
            <a:lvl7pPr marL="1389979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7pPr>
            <a:lvl8pPr marL="1621643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8pPr>
            <a:lvl9pPr marL="1853306" indent="0">
              <a:buNone/>
              <a:defRPr sz="8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0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309" y="925068"/>
            <a:ext cx="2214999" cy="220488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38455" y="925068"/>
            <a:ext cx="2214999" cy="220488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4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87" y="185014"/>
            <a:ext cx="4495146" cy="6716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988" y="851867"/>
            <a:ext cx="2204820" cy="417487"/>
          </a:xfrm>
        </p:spPr>
        <p:txBody>
          <a:bodyPr anchor="b"/>
          <a:lstStyle>
            <a:lvl1pPr marL="0" indent="0">
              <a:buNone/>
              <a:defRPr sz="1216" b="1"/>
            </a:lvl1pPr>
            <a:lvl2pPr marL="231663" indent="0">
              <a:buNone/>
              <a:defRPr sz="1013" b="1"/>
            </a:lvl2pPr>
            <a:lvl3pPr marL="463326" indent="0">
              <a:buNone/>
              <a:defRPr sz="912" b="1"/>
            </a:lvl3pPr>
            <a:lvl4pPr marL="694990" indent="0">
              <a:buNone/>
              <a:defRPr sz="811" b="1"/>
            </a:lvl4pPr>
            <a:lvl5pPr marL="926653" indent="0">
              <a:buNone/>
              <a:defRPr sz="811" b="1"/>
            </a:lvl5pPr>
            <a:lvl6pPr marL="1158316" indent="0">
              <a:buNone/>
              <a:defRPr sz="811" b="1"/>
            </a:lvl6pPr>
            <a:lvl7pPr marL="1389979" indent="0">
              <a:buNone/>
              <a:defRPr sz="811" b="1"/>
            </a:lvl7pPr>
            <a:lvl8pPr marL="1621643" indent="0">
              <a:buNone/>
              <a:defRPr sz="811" b="1"/>
            </a:lvl8pPr>
            <a:lvl9pPr marL="1853306" indent="0">
              <a:buNone/>
              <a:defRPr sz="811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988" y="1269354"/>
            <a:ext cx="2204820" cy="18670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38455" y="851867"/>
            <a:ext cx="2215678" cy="417487"/>
          </a:xfrm>
        </p:spPr>
        <p:txBody>
          <a:bodyPr anchor="b"/>
          <a:lstStyle>
            <a:lvl1pPr marL="0" indent="0">
              <a:buNone/>
              <a:defRPr sz="1216" b="1"/>
            </a:lvl1pPr>
            <a:lvl2pPr marL="231663" indent="0">
              <a:buNone/>
              <a:defRPr sz="1013" b="1"/>
            </a:lvl2pPr>
            <a:lvl3pPr marL="463326" indent="0">
              <a:buNone/>
              <a:defRPr sz="912" b="1"/>
            </a:lvl3pPr>
            <a:lvl4pPr marL="694990" indent="0">
              <a:buNone/>
              <a:defRPr sz="811" b="1"/>
            </a:lvl4pPr>
            <a:lvl5pPr marL="926653" indent="0">
              <a:buNone/>
              <a:defRPr sz="811" b="1"/>
            </a:lvl5pPr>
            <a:lvl6pPr marL="1158316" indent="0">
              <a:buNone/>
              <a:defRPr sz="811" b="1"/>
            </a:lvl6pPr>
            <a:lvl7pPr marL="1389979" indent="0">
              <a:buNone/>
              <a:defRPr sz="811" b="1"/>
            </a:lvl7pPr>
            <a:lvl8pPr marL="1621643" indent="0">
              <a:buNone/>
              <a:defRPr sz="811" b="1"/>
            </a:lvl8pPr>
            <a:lvl9pPr marL="1853306" indent="0">
              <a:buNone/>
              <a:defRPr sz="811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38455" y="1269354"/>
            <a:ext cx="2215678" cy="18670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5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1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88" y="231669"/>
            <a:ext cx="1680929" cy="810842"/>
          </a:xfrm>
        </p:spPr>
        <p:txBody>
          <a:bodyPr anchor="b"/>
          <a:lstStyle>
            <a:lvl1pPr>
              <a:defRPr sz="162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5678" y="500342"/>
            <a:ext cx="2638455" cy="2469529"/>
          </a:xfrm>
        </p:spPr>
        <p:txBody>
          <a:bodyPr/>
          <a:lstStyle>
            <a:lvl1pPr>
              <a:defRPr sz="1621"/>
            </a:lvl1pPr>
            <a:lvl2pPr>
              <a:defRPr sz="1419"/>
            </a:lvl2pPr>
            <a:lvl3pPr>
              <a:defRPr sz="1216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988" y="1042512"/>
            <a:ext cx="1680929" cy="1931381"/>
          </a:xfrm>
        </p:spPr>
        <p:txBody>
          <a:bodyPr/>
          <a:lstStyle>
            <a:lvl1pPr marL="0" indent="0">
              <a:buNone/>
              <a:defRPr sz="811"/>
            </a:lvl1pPr>
            <a:lvl2pPr marL="231663" indent="0">
              <a:buNone/>
              <a:defRPr sz="709"/>
            </a:lvl2pPr>
            <a:lvl3pPr marL="463326" indent="0">
              <a:buNone/>
              <a:defRPr sz="608"/>
            </a:lvl3pPr>
            <a:lvl4pPr marL="694990" indent="0">
              <a:buNone/>
              <a:defRPr sz="507"/>
            </a:lvl4pPr>
            <a:lvl5pPr marL="926653" indent="0">
              <a:buNone/>
              <a:defRPr sz="507"/>
            </a:lvl5pPr>
            <a:lvl6pPr marL="1158316" indent="0">
              <a:buNone/>
              <a:defRPr sz="507"/>
            </a:lvl6pPr>
            <a:lvl7pPr marL="1389979" indent="0">
              <a:buNone/>
              <a:defRPr sz="507"/>
            </a:lvl7pPr>
            <a:lvl8pPr marL="1621643" indent="0">
              <a:buNone/>
              <a:defRPr sz="507"/>
            </a:lvl8pPr>
            <a:lvl9pPr marL="1853306" indent="0">
              <a:buNone/>
              <a:defRPr sz="50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6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988" y="231669"/>
            <a:ext cx="1680929" cy="810842"/>
          </a:xfrm>
        </p:spPr>
        <p:txBody>
          <a:bodyPr anchor="b"/>
          <a:lstStyle>
            <a:lvl1pPr>
              <a:defRPr sz="162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15678" y="500342"/>
            <a:ext cx="2638455" cy="2469529"/>
          </a:xfrm>
        </p:spPr>
        <p:txBody>
          <a:bodyPr anchor="t"/>
          <a:lstStyle>
            <a:lvl1pPr marL="0" indent="0">
              <a:buNone/>
              <a:defRPr sz="1621"/>
            </a:lvl1pPr>
            <a:lvl2pPr marL="231663" indent="0">
              <a:buNone/>
              <a:defRPr sz="1419"/>
            </a:lvl2pPr>
            <a:lvl3pPr marL="463326" indent="0">
              <a:buNone/>
              <a:defRPr sz="1216"/>
            </a:lvl3pPr>
            <a:lvl4pPr marL="694990" indent="0">
              <a:buNone/>
              <a:defRPr sz="1013"/>
            </a:lvl4pPr>
            <a:lvl5pPr marL="926653" indent="0">
              <a:buNone/>
              <a:defRPr sz="1013"/>
            </a:lvl5pPr>
            <a:lvl6pPr marL="1158316" indent="0">
              <a:buNone/>
              <a:defRPr sz="1013"/>
            </a:lvl6pPr>
            <a:lvl7pPr marL="1389979" indent="0">
              <a:buNone/>
              <a:defRPr sz="1013"/>
            </a:lvl7pPr>
            <a:lvl8pPr marL="1621643" indent="0">
              <a:buNone/>
              <a:defRPr sz="1013"/>
            </a:lvl8pPr>
            <a:lvl9pPr marL="1853306" indent="0">
              <a:buNone/>
              <a:defRPr sz="101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988" y="1042512"/>
            <a:ext cx="1680929" cy="1931381"/>
          </a:xfrm>
        </p:spPr>
        <p:txBody>
          <a:bodyPr/>
          <a:lstStyle>
            <a:lvl1pPr marL="0" indent="0">
              <a:buNone/>
              <a:defRPr sz="811"/>
            </a:lvl1pPr>
            <a:lvl2pPr marL="231663" indent="0">
              <a:buNone/>
              <a:defRPr sz="709"/>
            </a:lvl2pPr>
            <a:lvl3pPr marL="463326" indent="0">
              <a:buNone/>
              <a:defRPr sz="608"/>
            </a:lvl3pPr>
            <a:lvl4pPr marL="694990" indent="0">
              <a:buNone/>
              <a:defRPr sz="507"/>
            </a:lvl4pPr>
            <a:lvl5pPr marL="926653" indent="0">
              <a:buNone/>
              <a:defRPr sz="507"/>
            </a:lvl5pPr>
            <a:lvl6pPr marL="1158316" indent="0">
              <a:buNone/>
              <a:defRPr sz="507"/>
            </a:lvl6pPr>
            <a:lvl7pPr marL="1389979" indent="0">
              <a:buNone/>
              <a:defRPr sz="507"/>
            </a:lvl7pPr>
            <a:lvl8pPr marL="1621643" indent="0">
              <a:buNone/>
              <a:defRPr sz="507"/>
            </a:lvl8pPr>
            <a:lvl9pPr marL="1853306" indent="0">
              <a:buNone/>
              <a:defRPr sz="50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309" y="185014"/>
            <a:ext cx="4495146" cy="67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309" y="925068"/>
            <a:ext cx="4495146" cy="220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309" y="3220846"/>
            <a:ext cx="1172647" cy="1850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34AE6-B522-4BDA-95F7-05904CAB1C2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6397" y="3220846"/>
            <a:ext cx="1758970" cy="1850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0807" y="3220846"/>
            <a:ext cx="1172647" cy="1850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15203-FF02-4640-8ECE-4362669EF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4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63326" rtl="0" eaLnBrk="1" latinLnBrk="0" hangingPunct="1">
        <a:lnSpc>
          <a:spcPct val="90000"/>
        </a:lnSpc>
        <a:spcBef>
          <a:spcPct val="0"/>
        </a:spcBef>
        <a:buNone/>
        <a:defRPr sz="22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832" indent="-115832" algn="l" defTabSz="463326" rtl="0" eaLnBrk="1" latinLnBrk="0" hangingPunct="1">
        <a:lnSpc>
          <a:spcPct val="90000"/>
        </a:lnSpc>
        <a:spcBef>
          <a:spcPts val="507"/>
        </a:spcBef>
        <a:buFont typeface="Arial" panose="020B0604020202020204" pitchFamily="34" charset="0"/>
        <a:buChar char="•"/>
        <a:defRPr sz="1419" kern="1200">
          <a:solidFill>
            <a:schemeClr val="tx1"/>
          </a:solidFill>
          <a:latin typeface="+mn-lt"/>
          <a:ea typeface="+mn-ea"/>
          <a:cs typeface="+mn-cs"/>
        </a:defRPr>
      </a:lvl1pPr>
      <a:lvl2pPr marL="347495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1216" kern="1200">
          <a:solidFill>
            <a:schemeClr val="tx1"/>
          </a:solidFill>
          <a:latin typeface="+mn-lt"/>
          <a:ea typeface="+mn-ea"/>
          <a:cs typeface="+mn-cs"/>
        </a:defRPr>
      </a:lvl2pPr>
      <a:lvl3pPr marL="579158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810821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4pPr>
      <a:lvl5pPr marL="1042485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5pPr>
      <a:lvl6pPr marL="1274148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6pPr>
      <a:lvl7pPr marL="1505811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7pPr>
      <a:lvl8pPr marL="1737474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8pPr>
      <a:lvl9pPr marL="1969138" indent="-115832" algn="l" defTabSz="463326" rtl="0" eaLnBrk="1" latinLnBrk="0" hangingPunct="1">
        <a:lnSpc>
          <a:spcPct val="90000"/>
        </a:lnSpc>
        <a:spcBef>
          <a:spcPts val="253"/>
        </a:spcBef>
        <a:buFont typeface="Arial" panose="020B0604020202020204" pitchFamily="34" charset="0"/>
        <a:buChar char="•"/>
        <a:defRPr sz="9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1pPr>
      <a:lvl2pPr marL="231663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2pPr>
      <a:lvl3pPr marL="463326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3pPr>
      <a:lvl4pPr marL="694990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4pPr>
      <a:lvl5pPr marL="926653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5pPr>
      <a:lvl6pPr marL="1158316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6pPr>
      <a:lvl7pPr marL="1389979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7pPr>
      <a:lvl8pPr marL="1621643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8pPr>
      <a:lvl9pPr marL="1853306" algn="l" defTabSz="463326" rtl="0" eaLnBrk="1" latinLnBrk="0" hangingPunct="1">
        <a:defRPr sz="9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57990" y="-28103"/>
            <a:ext cx="656605" cy="338922"/>
          </a:xfrm>
        </p:spPr>
        <p:txBody>
          <a:bodyPr>
            <a:normAutofit/>
          </a:bodyPr>
          <a:lstStyle/>
          <a:p>
            <a:r>
              <a:rPr lang="en-US" sz="800" b="1" dirty="0" smtClean="0"/>
              <a:t>Character Name </a:t>
            </a:r>
            <a:endParaRPr lang="en-US" sz="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93" y="308261"/>
            <a:ext cx="1010897" cy="22048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STR-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DEX-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INT-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WIS-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CHR-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8824" y="7360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8824" y="4137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8084" y="1057652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824" y="17012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8824" y="13789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084" y="2026027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2114553" y="-2824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/>
              <a:t>Player Name  </a:t>
            </a:r>
            <a:endParaRPr lang="en-US" sz="8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482933"/>
              </p:ext>
            </p:extLst>
          </p:nvPr>
        </p:nvGraphicFramePr>
        <p:xfrm>
          <a:off x="1266346" y="397299"/>
          <a:ext cx="2712018" cy="30098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885">
                  <a:extLst>
                    <a:ext uri="{9D8B030D-6E8A-4147-A177-3AD203B41FA5}">
                      <a16:colId xmlns:a16="http://schemas.microsoft.com/office/drawing/2014/main" val="3416189187"/>
                    </a:ext>
                  </a:extLst>
                </a:gridCol>
                <a:gridCol w="622366">
                  <a:extLst>
                    <a:ext uri="{9D8B030D-6E8A-4147-A177-3AD203B41FA5}">
                      <a16:colId xmlns:a16="http://schemas.microsoft.com/office/drawing/2014/main" val="2000704530"/>
                    </a:ext>
                  </a:extLst>
                </a:gridCol>
                <a:gridCol w="665453">
                  <a:extLst>
                    <a:ext uri="{9D8B030D-6E8A-4147-A177-3AD203B41FA5}">
                      <a16:colId xmlns:a16="http://schemas.microsoft.com/office/drawing/2014/main" val="1326291730"/>
                    </a:ext>
                  </a:extLst>
                </a:gridCol>
                <a:gridCol w="459594">
                  <a:extLst>
                    <a:ext uri="{9D8B030D-6E8A-4147-A177-3AD203B41FA5}">
                      <a16:colId xmlns:a16="http://schemas.microsoft.com/office/drawing/2014/main" val="3860579420"/>
                    </a:ext>
                  </a:extLst>
                </a:gridCol>
                <a:gridCol w="411720">
                  <a:extLst>
                    <a:ext uri="{9D8B030D-6E8A-4147-A177-3AD203B41FA5}">
                      <a16:colId xmlns:a16="http://schemas.microsoft.com/office/drawing/2014/main" val="2943692411"/>
                    </a:ext>
                  </a:extLst>
                </a:gridCol>
              </a:tblGrid>
              <a:tr h="32102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STR</a:t>
                      </a:r>
                    </a:p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6325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pPr algn="ctr"/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To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Damage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dk1"/>
                          </a:solidFill>
                        </a:rPr>
                        <a:t>carry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open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4866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DEX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431182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Missile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 adjust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5712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CON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137875"/>
                  </a:ext>
                </a:extLst>
              </a:tr>
              <a:tr h="212034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Hit</a:t>
                      </a:r>
                      <a:r>
                        <a:rPr lang="en-US" sz="800" baseline="0" dirty="0" smtClean="0"/>
                        <a:t> Point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Raise Dead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shock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9445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INT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1116"/>
                  </a:ext>
                </a:extLst>
              </a:tr>
              <a:tr h="204286">
                <a:tc>
                  <a:txBody>
                    <a:bodyPr/>
                    <a:lstStyle/>
                    <a:p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Languages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Spells level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0526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CHR</a:t>
                      </a:r>
                      <a:r>
                        <a:rPr lang="en-US" sz="800" b="1" baseline="0" dirty="0" smtClean="0"/>
                        <a:t>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4073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Max    Hirelings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% Loyalty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7997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732934"/>
              </p:ext>
            </p:extLst>
          </p:nvPr>
        </p:nvGraphicFramePr>
        <p:xfrm>
          <a:off x="3667651" y="746173"/>
          <a:ext cx="1385410" cy="110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578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41832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489" y="1982524"/>
            <a:ext cx="1672425" cy="1448353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401694"/>
              </p:ext>
            </p:extLst>
          </p:nvPr>
        </p:nvGraphicFramePr>
        <p:xfrm>
          <a:off x="-88134" y="2457314"/>
          <a:ext cx="1283889" cy="82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58">
                  <a:extLst>
                    <a:ext uri="{9D8B030D-6E8A-4147-A177-3AD203B41FA5}">
                      <a16:colId xmlns:a16="http://schemas.microsoft.com/office/drawing/2014/main" val="617041740"/>
                    </a:ext>
                  </a:extLst>
                </a:gridCol>
                <a:gridCol w="794331">
                  <a:extLst>
                    <a:ext uri="{9D8B030D-6E8A-4147-A177-3AD203B41FA5}">
                      <a16:colId xmlns:a16="http://schemas.microsoft.com/office/drawing/2014/main" val="546210289"/>
                    </a:ext>
                  </a:extLst>
                </a:gridCol>
              </a:tblGrid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Class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318760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Race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71916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Align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187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243449" y="45257"/>
            <a:ext cx="696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MAGE</a:t>
            </a:r>
          </a:p>
          <a:p>
            <a:pPr algn="ctr"/>
            <a:r>
              <a:rPr lang="en-US" sz="1400" b="1" dirty="0" smtClean="0"/>
              <a:t>Level =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26590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167397"/>
              </p:ext>
            </p:extLst>
          </p:nvPr>
        </p:nvGraphicFramePr>
        <p:xfrm>
          <a:off x="59547" y="62238"/>
          <a:ext cx="3511879" cy="3369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615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  <a:gridCol w="1728264">
                  <a:extLst>
                    <a:ext uri="{9D8B030D-6E8A-4147-A177-3AD203B41FA5}">
                      <a16:colId xmlns:a16="http://schemas.microsoft.com/office/drawing/2014/main" val="3973934586"/>
                    </a:ext>
                  </a:extLst>
                </a:gridCol>
              </a:tblGrid>
              <a:tr h="3369716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Circle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Armor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(Add DEX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Bonus)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16 = plate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15 = splint/scale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14 = chain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13 = studded leather /ring mail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12 = leather/padded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11 = shield (+1)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10 = No armor</a:t>
                      </a:r>
                    </a:p>
                    <a:p>
                      <a:endParaRPr lang="en-US" sz="400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Weapons   Melee: p37 select 4</a:t>
                      </a: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Weapons   Range (circle one):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Max arrows/bolts = 40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Long or short bow 1d6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(x2 round)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Crossbow heavy 1d6+2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  <a:latin typeface="OCR A Extended" panose="02010509020102010303" pitchFamily="50" charset="0"/>
                        </a:rPr>
                        <a:t>½ round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Cross bow light 1d4+1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(1 round)</a:t>
                      </a:r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>
                          <a:solidFill>
                            <a:schemeClr val="tx1"/>
                          </a:solidFill>
                        </a:rPr>
                        <a:t>Misc</a:t>
                      </a:r>
                      <a:endParaRPr lang="en-US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 pack 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small sacks – 2 large sacks                </a:t>
                      </a:r>
                    </a:p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lg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&amp;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pouch for belt                                                  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wk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iron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rations 2 water skins                               boots – robe – hat – belt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cloak – girdle                  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1d6 tinderbox &amp; 6 torches                                                     12 spikes 50’ rope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6 flasks oil - Hooded lantern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3 vials holy water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pic>
        <p:nvPicPr>
          <p:cNvPr id="5" name="Picture 2" descr="The Lands of Ara: Review: Swords and Wizardry 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991" y="2398505"/>
            <a:ext cx="814552" cy="104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3760129" y="2726073"/>
            <a:ext cx="494385" cy="98265"/>
            <a:chOff x="3439373" y="2726073"/>
            <a:chExt cx="494385" cy="98265"/>
          </a:xfrm>
        </p:grpSpPr>
        <p:sp>
          <p:nvSpPr>
            <p:cNvPr id="8" name="Oval 7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63304" y="2840373"/>
            <a:ext cx="494385" cy="98265"/>
            <a:chOff x="3439373" y="2726073"/>
            <a:chExt cx="494385" cy="98265"/>
          </a:xfrm>
        </p:grpSpPr>
        <p:sp>
          <p:nvSpPr>
            <p:cNvPr id="14" name="Oval 13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304" y="2951498"/>
            <a:ext cx="494385" cy="98265"/>
            <a:chOff x="3439373" y="2726073"/>
            <a:chExt cx="494385" cy="98265"/>
          </a:xfrm>
        </p:grpSpPr>
        <p:sp>
          <p:nvSpPr>
            <p:cNvPr id="20" name="Oval 19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763304" y="3062623"/>
            <a:ext cx="494385" cy="98265"/>
            <a:chOff x="3439373" y="2726073"/>
            <a:chExt cx="494385" cy="98265"/>
          </a:xfrm>
        </p:grpSpPr>
        <p:sp>
          <p:nvSpPr>
            <p:cNvPr id="26" name="Oval 25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769654" y="3176923"/>
            <a:ext cx="494385" cy="98265"/>
            <a:chOff x="3439373" y="2726073"/>
            <a:chExt cx="494385" cy="98265"/>
          </a:xfrm>
        </p:grpSpPr>
        <p:sp>
          <p:nvSpPr>
            <p:cNvPr id="32" name="Oval 31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776004" y="3291223"/>
            <a:ext cx="494385" cy="98265"/>
            <a:chOff x="3439373" y="2726073"/>
            <a:chExt cx="494385" cy="98265"/>
          </a:xfrm>
        </p:grpSpPr>
        <p:sp>
          <p:nvSpPr>
            <p:cNvPr id="38" name="Oval 37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3644314" y="2301572"/>
            <a:ext cx="831238" cy="21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Arrows/Bolts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3759335" y="2615170"/>
            <a:ext cx="494385" cy="98265"/>
            <a:chOff x="3439373" y="2726073"/>
            <a:chExt cx="494385" cy="98265"/>
          </a:xfrm>
        </p:grpSpPr>
        <p:sp>
          <p:nvSpPr>
            <p:cNvPr id="44" name="Oval 43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754546" y="2505057"/>
            <a:ext cx="494385" cy="98265"/>
            <a:chOff x="3439373" y="2726073"/>
            <a:chExt cx="494385" cy="98265"/>
          </a:xfrm>
        </p:grpSpPr>
        <p:sp>
          <p:nvSpPr>
            <p:cNvPr id="50" name="Oval 49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50396" y="62238"/>
            <a:ext cx="1305165" cy="344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Fighter / Ranger / Paladin</a:t>
            </a:r>
          </a:p>
          <a:p>
            <a:r>
              <a:rPr lang="en-US" b="1" u="sng" dirty="0" smtClean="0"/>
              <a:t>Class &amp; Race Abilities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11484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57990" y="-28103"/>
            <a:ext cx="656605" cy="338922"/>
          </a:xfrm>
        </p:spPr>
        <p:txBody>
          <a:bodyPr>
            <a:normAutofit/>
          </a:bodyPr>
          <a:lstStyle/>
          <a:p>
            <a:r>
              <a:rPr lang="en-US" sz="800" b="1" dirty="0" smtClean="0"/>
              <a:t>Character Name </a:t>
            </a:r>
            <a:endParaRPr lang="en-US" sz="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93" y="308261"/>
            <a:ext cx="1010897" cy="22048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STR-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DEX-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INT-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WIS-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CHR-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8824" y="7360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8824" y="4137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8084" y="1057652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824" y="17012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8824" y="13789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084" y="2026027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2114553" y="-2824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/>
              <a:t>Player Name  </a:t>
            </a:r>
            <a:endParaRPr lang="en-US" sz="8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1266346" y="397299"/>
          <a:ext cx="2712018" cy="30098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885">
                  <a:extLst>
                    <a:ext uri="{9D8B030D-6E8A-4147-A177-3AD203B41FA5}">
                      <a16:colId xmlns:a16="http://schemas.microsoft.com/office/drawing/2014/main" val="3416189187"/>
                    </a:ext>
                  </a:extLst>
                </a:gridCol>
                <a:gridCol w="622366">
                  <a:extLst>
                    <a:ext uri="{9D8B030D-6E8A-4147-A177-3AD203B41FA5}">
                      <a16:colId xmlns:a16="http://schemas.microsoft.com/office/drawing/2014/main" val="2000704530"/>
                    </a:ext>
                  </a:extLst>
                </a:gridCol>
                <a:gridCol w="665453">
                  <a:extLst>
                    <a:ext uri="{9D8B030D-6E8A-4147-A177-3AD203B41FA5}">
                      <a16:colId xmlns:a16="http://schemas.microsoft.com/office/drawing/2014/main" val="1326291730"/>
                    </a:ext>
                  </a:extLst>
                </a:gridCol>
                <a:gridCol w="459594">
                  <a:extLst>
                    <a:ext uri="{9D8B030D-6E8A-4147-A177-3AD203B41FA5}">
                      <a16:colId xmlns:a16="http://schemas.microsoft.com/office/drawing/2014/main" val="3860579420"/>
                    </a:ext>
                  </a:extLst>
                </a:gridCol>
                <a:gridCol w="411720">
                  <a:extLst>
                    <a:ext uri="{9D8B030D-6E8A-4147-A177-3AD203B41FA5}">
                      <a16:colId xmlns:a16="http://schemas.microsoft.com/office/drawing/2014/main" val="2943692411"/>
                    </a:ext>
                  </a:extLst>
                </a:gridCol>
              </a:tblGrid>
              <a:tr h="32102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STR</a:t>
                      </a:r>
                    </a:p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6325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pPr algn="ctr"/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To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Damage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dk1"/>
                          </a:solidFill>
                        </a:rPr>
                        <a:t>carry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open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4866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DEX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431182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Missile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 adjust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5712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CON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137875"/>
                  </a:ext>
                </a:extLst>
              </a:tr>
              <a:tr h="212034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Hit</a:t>
                      </a:r>
                      <a:r>
                        <a:rPr lang="en-US" sz="800" baseline="0" dirty="0" smtClean="0"/>
                        <a:t> Point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Raise Dead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shock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9445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INT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1116"/>
                  </a:ext>
                </a:extLst>
              </a:tr>
              <a:tr h="204286">
                <a:tc>
                  <a:txBody>
                    <a:bodyPr/>
                    <a:lstStyle/>
                    <a:p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Languages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Spells level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0526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CHR</a:t>
                      </a:r>
                      <a:r>
                        <a:rPr lang="en-US" sz="800" b="1" baseline="0" dirty="0" smtClean="0"/>
                        <a:t>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4073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Max    Hirelings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% Loyalty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7997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3667651" y="746173"/>
          <a:ext cx="1385410" cy="110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578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41832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489" y="1982524"/>
            <a:ext cx="1672425" cy="1448353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-88134" y="2457314"/>
          <a:ext cx="1283889" cy="82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58">
                  <a:extLst>
                    <a:ext uri="{9D8B030D-6E8A-4147-A177-3AD203B41FA5}">
                      <a16:colId xmlns:a16="http://schemas.microsoft.com/office/drawing/2014/main" val="617041740"/>
                    </a:ext>
                  </a:extLst>
                </a:gridCol>
                <a:gridCol w="794331">
                  <a:extLst>
                    <a:ext uri="{9D8B030D-6E8A-4147-A177-3AD203B41FA5}">
                      <a16:colId xmlns:a16="http://schemas.microsoft.com/office/drawing/2014/main" val="546210289"/>
                    </a:ext>
                  </a:extLst>
                </a:gridCol>
              </a:tblGrid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Class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318760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Race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71916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Align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187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213306" y="129282"/>
            <a:ext cx="696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Cleric</a:t>
            </a:r>
          </a:p>
          <a:p>
            <a:pPr algn="ctr"/>
            <a:r>
              <a:rPr lang="en-US" sz="1400" b="1" dirty="0" smtClean="0"/>
              <a:t>Level =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60413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226183"/>
              </p:ext>
            </p:extLst>
          </p:nvPr>
        </p:nvGraphicFramePr>
        <p:xfrm>
          <a:off x="59548" y="62238"/>
          <a:ext cx="3402458" cy="3369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042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  <a:gridCol w="1674416">
                  <a:extLst>
                    <a:ext uri="{9D8B030D-6E8A-4147-A177-3AD203B41FA5}">
                      <a16:colId xmlns:a16="http://schemas.microsoft.com/office/drawing/2014/main" val="3973934586"/>
                    </a:ext>
                  </a:extLst>
                </a:gridCol>
              </a:tblGrid>
              <a:tr h="3369716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Circle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Armor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(Add DEX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Bonus)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16 = plate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15 = splint/scale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14 = chain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13 = studded leather /ring mail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12 = leather/padded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11 = shield (+1)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10 = No armor</a:t>
                      </a:r>
                    </a:p>
                    <a:p>
                      <a:endParaRPr lang="en-US" sz="400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Weapons   Melee: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Mace (1d6+1_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Hammer (1d4+1)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Club (1d6)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Staff (1d6)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*Flail (1d8)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*War hammer (1d8)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*= 2 hand (no shield)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Weapons   Range (circle one):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sling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Bullet  1d4+1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  <a:latin typeface="OCR A Extended" panose="02010509020102010303" pitchFamily="50" charset="0"/>
                        </a:rPr>
                        <a:t>1 round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Stone 1d4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(1 round)</a:t>
                      </a:r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CLERIC  - </a:t>
                      </a:r>
                      <a:r>
                        <a:rPr lang="en-US" b="1" u="sng" dirty="0" err="1" smtClean="0">
                          <a:solidFill>
                            <a:schemeClr val="tx1"/>
                          </a:solidFill>
                        </a:rPr>
                        <a:t>Misc</a:t>
                      </a:r>
                      <a:endParaRPr lang="en-US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 pack 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small sacks – 2 large sacks                </a:t>
                      </a:r>
                    </a:p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lg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&amp;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pouch for belt                                                  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wk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iron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rations 2 water skins                               boots – robe – hat – belt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cloak – girdle                  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1d6 tinderbox &amp; 6 torches                                                     12 spikes 50’ rope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6 flasks oil - Hooded lantern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3 vials holy water</a:t>
                      </a: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pic>
        <p:nvPicPr>
          <p:cNvPr id="5" name="Picture 2" descr="The Lands of Ara: Review: Swords and Wizardry 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479" y="2363337"/>
            <a:ext cx="814552" cy="104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991617" y="2690905"/>
            <a:ext cx="494385" cy="98265"/>
            <a:chOff x="3439373" y="2726073"/>
            <a:chExt cx="494385" cy="98265"/>
          </a:xfrm>
        </p:grpSpPr>
        <p:sp>
          <p:nvSpPr>
            <p:cNvPr id="8" name="Oval 7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994792" y="2805205"/>
            <a:ext cx="494385" cy="98265"/>
            <a:chOff x="3439373" y="2726073"/>
            <a:chExt cx="494385" cy="98265"/>
          </a:xfrm>
        </p:grpSpPr>
        <p:sp>
          <p:nvSpPr>
            <p:cNvPr id="14" name="Oval 13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94792" y="2916330"/>
            <a:ext cx="494385" cy="98265"/>
            <a:chOff x="3439373" y="2726073"/>
            <a:chExt cx="494385" cy="98265"/>
          </a:xfrm>
        </p:grpSpPr>
        <p:sp>
          <p:nvSpPr>
            <p:cNvPr id="20" name="Oval 19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994792" y="3027455"/>
            <a:ext cx="494385" cy="98265"/>
            <a:chOff x="3439373" y="2726073"/>
            <a:chExt cx="494385" cy="98265"/>
          </a:xfrm>
        </p:grpSpPr>
        <p:sp>
          <p:nvSpPr>
            <p:cNvPr id="26" name="Oval 25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01142" y="3141755"/>
            <a:ext cx="494385" cy="98265"/>
            <a:chOff x="3439373" y="2726073"/>
            <a:chExt cx="494385" cy="98265"/>
          </a:xfrm>
        </p:grpSpPr>
        <p:sp>
          <p:nvSpPr>
            <p:cNvPr id="32" name="Oval 31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007492" y="3256055"/>
            <a:ext cx="494385" cy="98265"/>
            <a:chOff x="3439373" y="2726073"/>
            <a:chExt cx="494385" cy="98265"/>
          </a:xfrm>
        </p:grpSpPr>
        <p:sp>
          <p:nvSpPr>
            <p:cNvPr id="38" name="Oval 37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1875802" y="2266404"/>
            <a:ext cx="831238" cy="21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Bullets/stones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1990823" y="2580002"/>
            <a:ext cx="494385" cy="98265"/>
            <a:chOff x="3439373" y="2726073"/>
            <a:chExt cx="494385" cy="98265"/>
          </a:xfrm>
        </p:grpSpPr>
        <p:sp>
          <p:nvSpPr>
            <p:cNvPr id="44" name="Oval 43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986034" y="2469889"/>
            <a:ext cx="494385" cy="98265"/>
            <a:chOff x="3439373" y="2726073"/>
            <a:chExt cx="494385" cy="98265"/>
          </a:xfrm>
        </p:grpSpPr>
        <p:sp>
          <p:nvSpPr>
            <p:cNvPr id="50" name="Oval 49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047775"/>
              </p:ext>
            </p:extLst>
          </p:nvPr>
        </p:nvGraphicFramePr>
        <p:xfrm>
          <a:off x="3556858" y="54862"/>
          <a:ext cx="1577850" cy="3401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850">
                  <a:extLst>
                    <a:ext uri="{9D8B030D-6E8A-4147-A177-3AD203B41FA5}">
                      <a16:colId xmlns:a16="http://schemas.microsoft.com/office/drawing/2014/main" val="2597425861"/>
                    </a:ext>
                  </a:extLst>
                </a:gridCol>
              </a:tblGrid>
              <a:tr h="1309629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</a:t>
                      </a: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sz="9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Bless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Command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Cure light wounds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Detect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Evil           Resist Cold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Detect Magic       Light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Remove Fear       Purify Food 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Sanctuary             &amp; Drink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Protection from Evil</a:t>
                      </a:r>
                      <a:endParaRPr lang="en-US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93643"/>
                  </a:ext>
                </a:extLst>
              </a:tr>
              <a:tr h="753225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2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Hold person         Augury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Detect traps         Chant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Know Alignment  Find trap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Silence 15’         Spirit hammer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34296"/>
                  </a:ext>
                </a:extLst>
              </a:tr>
              <a:tr h="649362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3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Cure Disease   Glyph warding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Remove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Curse  Prayer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Locate Object   Speak Dead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8835"/>
                  </a:ext>
                </a:extLst>
              </a:tr>
              <a:tr h="649362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4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Cure Serious wounds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Neutralize poison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Detect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Lie      Divination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692010"/>
                  </a:ext>
                </a:extLst>
              </a:tr>
            </a:tbl>
          </a:graphicData>
        </a:graphic>
      </p:graphicFrame>
      <p:grpSp>
        <p:nvGrpSpPr>
          <p:cNvPr id="56" name="Group 55"/>
          <p:cNvGrpSpPr/>
          <p:nvPr/>
        </p:nvGrpSpPr>
        <p:grpSpPr>
          <a:xfrm rot="16200000">
            <a:off x="4796994" y="276244"/>
            <a:ext cx="494385" cy="98265"/>
            <a:chOff x="2475331" y="2743683"/>
            <a:chExt cx="494385" cy="98265"/>
          </a:xfrm>
        </p:grpSpPr>
        <p:sp>
          <p:nvSpPr>
            <p:cNvPr id="57" name="Oval 56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 rot="16200000">
            <a:off x="4799859" y="1594260"/>
            <a:ext cx="494385" cy="98265"/>
            <a:chOff x="2475331" y="2743683"/>
            <a:chExt cx="494385" cy="98265"/>
          </a:xfrm>
        </p:grpSpPr>
        <p:sp>
          <p:nvSpPr>
            <p:cNvPr id="63" name="Oval 62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 rot="16200000">
            <a:off x="4799873" y="2378608"/>
            <a:ext cx="494385" cy="98265"/>
            <a:chOff x="2475331" y="2743683"/>
            <a:chExt cx="494385" cy="98265"/>
          </a:xfrm>
        </p:grpSpPr>
        <p:sp>
          <p:nvSpPr>
            <p:cNvPr id="69" name="Oval 68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 rot="16200000">
            <a:off x="4799859" y="3054661"/>
            <a:ext cx="494385" cy="98265"/>
            <a:chOff x="2475331" y="2743683"/>
            <a:chExt cx="494385" cy="98265"/>
          </a:xfrm>
        </p:grpSpPr>
        <p:sp>
          <p:nvSpPr>
            <p:cNvPr id="75" name="Oval 74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266047" y="65950"/>
            <a:ext cx="719877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D20+lvl =11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267494" y="1362691"/>
            <a:ext cx="719877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D20+lvl =12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267494" y="2143001"/>
            <a:ext cx="719877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D20+lvl =13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262331" y="2783037"/>
            <a:ext cx="719877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D20+lvl =14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8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53553"/>
              </p:ext>
            </p:extLst>
          </p:nvPr>
        </p:nvGraphicFramePr>
        <p:xfrm>
          <a:off x="49974" y="24718"/>
          <a:ext cx="3586317" cy="3401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6317">
                  <a:extLst>
                    <a:ext uri="{9D8B030D-6E8A-4147-A177-3AD203B41FA5}">
                      <a16:colId xmlns:a16="http://schemas.microsoft.com/office/drawing/2014/main" val="2597425861"/>
                    </a:ext>
                  </a:extLst>
                </a:gridCol>
              </a:tblGrid>
              <a:tr h="1309629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1                                     (p41 PH more spells</a:t>
                      </a: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n-US" sz="9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Read magic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Magic Missile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Shield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Burning hands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Sleep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Charm person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Feather Fall</a:t>
                      </a:r>
                    </a:p>
                    <a:p>
                      <a:endParaRPr lang="en-US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93643"/>
                  </a:ext>
                </a:extLst>
              </a:tr>
              <a:tr h="753225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</a:t>
                      </a: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2                                                                                                </a:t>
                      </a:r>
                      <a:endParaRPr lang="en-US" sz="9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Continual Light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Knock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Invisibility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Web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34296"/>
                  </a:ext>
                </a:extLst>
              </a:tr>
              <a:tr h="649362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3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Fireball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Hold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person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Lightning bolt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8835"/>
                  </a:ext>
                </a:extLst>
              </a:tr>
              <a:tr h="649362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4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Polymorph self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Remove curse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Wall of 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69201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488018"/>
              </p:ext>
            </p:extLst>
          </p:nvPr>
        </p:nvGraphicFramePr>
        <p:xfrm>
          <a:off x="3640048" y="50715"/>
          <a:ext cx="1514991" cy="3365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991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</a:tblGrid>
              <a:tr h="3365724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Magic User Items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Spell book &amp;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Components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(Circle</a:t>
                      </a:r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 1 weapon)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Staff (1d6)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Dagger (1d3)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Darts (1d3)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(x3 round) </a:t>
                      </a:r>
                    </a:p>
                    <a:p>
                      <a:endParaRPr lang="en-US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dirty="0" err="1" smtClean="0">
                          <a:solidFill>
                            <a:schemeClr val="tx1"/>
                          </a:solidFill>
                        </a:rPr>
                        <a:t>Misc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                                     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 pack – 2 small sacks – 2 large sacks                   </a:t>
                      </a:r>
                    </a:p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lg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&amp;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pouch for belt        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wks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iron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rations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2 water skins                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Boots, robe, hat, belt cloak,  girdle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tinderbox – 6 torches</a:t>
                      </a: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pic>
        <p:nvPicPr>
          <p:cNvPr id="2050" name="Picture 2" descr="The Lands of Ara: Review: Swords and Wizardry 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480" y="690722"/>
            <a:ext cx="557121" cy="71666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29043" y="1237661"/>
            <a:ext cx="494385" cy="98265"/>
            <a:chOff x="3439373" y="2726073"/>
            <a:chExt cx="494385" cy="98265"/>
          </a:xfrm>
        </p:grpSpPr>
        <p:sp>
          <p:nvSpPr>
            <p:cNvPr id="13" name="Oval 12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825693" y="1359917"/>
            <a:ext cx="494385" cy="98265"/>
            <a:chOff x="3439373" y="2726073"/>
            <a:chExt cx="494385" cy="98265"/>
          </a:xfrm>
        </p:grpSpPr>
        <p:sp>
          <p:nvSpPr>
            <p:cNvPr id="44" name="Oval 43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 rot="10800000">
            <a:off x="889375" y="105424"/>
            <a:ext cx="494385" cy="98265"/>
            <a:chOff x="2475331" y="2743683"/>
            <a:chExt cx="494385" cy="98265"/>
          </a:xfrm>
        </p:grpSpPr>
        <p:sp>
          <p:nvSpPr>
            <p:cNvPr id="83" name="Oval 82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 rot="10800000">
            <a:off x="889375" y="1454848"/>
            <a:ext cx="494385" cy="98265"/>
            <a:chOff x="2475331" y="2743683"/>
            <a:chExt cx="494385" cy="98265"/>
          </a:xfrm>
        </p:grpSpPr>
        <p:sp>
          <p:nvSpPr>
            <p:cNvPr id="89" name="Oval 88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10800000">
            <a:off x="889375" y="2154883"/>
            <a:ext cx="494385" cy="98265"/>
            <a:chOff x="2475331" y="2743683"/>
            <a:chExt cx="494385" cy="98265"/>
          </a:xfrm>
        </p:grpSpPr>
        <p:sp>
          <p:nvSpPr>
            <p:cNvPr id="95" name="Oval 94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 rot="10800000">
            <a:off x="889374" y="2782327"/>
            <a:ext cx="494385" cy="98265"/>
            <a:chOff x="2475331" y="2743683"/>
            <a:chExt cx="494385" cy="98265"/>
          </a:xfrm>
        </p:grpSpPr>
        <p:sp>
          <p:nvSpPr>
            <p:cNvPr id="101" name="Oval 100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3167967" y="2747365"/>
            <a:ext cx="464342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18 &amp; 9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162199" y="1354344"/>
            <a:ext cx="465099" cy="217188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14 &amp; 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31984" y="257166"/>
            <a:ext cx="1904015" cy="769441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D20 + level = 12 is success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6 below need rest before casting spell again</a:t>
            </a:r>
          </a:p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1 </a:t>
            </a:r>
            <a:r>
              <a:rPr lang="en-US" sz="1100" b="1" dirty="0" err="1" smtClean="0">
                <a:solidFill>
                  <a:schemeClr val="bg1"/>
                </a:solidFill>
              </a:rPr>
              <a:t>Crit</a:t>
            </a:r>
            <a:r>
              <a:rPr lang="en-US" sz="1100" b="1" dirty="0" smtClean="0">
                <a:solidFill>
                  <a:schemeClr val="bg1"/>
                </a:solidFill>
              </a:rPr>
              <a:t> Fail &amp; Spell targets user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177541" y="2121341"/>
            <a:ext cx="467312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16 &amp; 8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92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57990" y="-28103"/>
            <a:ext cx="656605" cy="338922"/>
          </a:xfrm>
        </p:spPr>
        <p:txBody>
          <a:bodyPr>
            <a:normAutofit/>
          </a:bodyPr>
          <a:lstStyle/>
          <a:p>
            <a:r>
              <a:rPr lang="en-US" sz="800" b="1" dirty="0" smtClean="0"/>
              <a:t>Character Name </a:t>
            </a:r>
            <a:endParaRPr lang="en-US" sz="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93" y="308261"/>
            <a:ext cx="1010897" cy="22048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STR-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DEX-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INT-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WIS-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CHR-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8824" y="7360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8824" y="4137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8084" y="1057652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824" y="17012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8824" y="13789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084" y="2026027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2114553" y="-2824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/>
              <a:t>Player Name  </a:t>
            </a:r>
            <a:endParaRPr lang="en-US" sz="8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1266346" y="397299"/>
          <a:ext cx="2712018" cy="30098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885">
                  <a:extLst>
                    <a:ext uri="{9D8B030D-6E8A-4147-A177-3AD203B41FA5}">
                      <a16:colId xmlns:a16="http://schemas.microsoft.com/office/drawing/2014/main" val="3416189187"/>
                    </a:ext>
                  </a:extLst>
                </a:gridCol>
                <a:gridCol w="622366">
                  <a:extLst>
                    <a:ext uri="{9D8B030D-6E8A-4147-A177-3AD203B41FA5}">
                      <a16:colId xmlns:a16="http://schemas.microsoft.com/office/drawing/2014/main" val="2000704530"/>
                    </a:ext>
                  </a:extLst>
                </a:gridCol>
                <a:gridCol w="665453">
                  <a:extLst>
                    <a:ext uri="{9D8B030D-6E8A-4147-A177-3AD203B41FA5}">
                      <a16:colId xmlns:a16="http://schemas.microsoft.com/office/drawing/2014/main" val="1326291730"/>
                    </a:ext>
                  </a:extLst>
                </a:gridCol>
                <a:gridCol w="459594">
                  <a:extLst>
                    <a:ext uri="{9D8B030D-6E8A-4147-A177-3AD203B41FA5}">
                      <a16:colId xmlns:a16="http://schemas.microsoft.com/office/drawing/2014/main" val="3860579420"/>
                    </a:ext>
                  </a:extLst>
                </a:gridCol>
                <a:gridCol w="411720">
                  <a:extLst>
                    <a:ext uri="{9D8B030D-6E8A-4147-A177-3AD203B41FA5}">
                      <a16:colId xmlns:a16="http://schemas.microsoft.com/office/drawing/2014/main" val="2943692411"/>
                    </a:ext>
                  </a:extLst>
                </a:gridCol>
              </a:tblGrid>
              <a:tr h="32102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STR</a:t>
                      </a:r>
                    </a:p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6325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pPr algn="ctr"/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To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Damage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dk1"/>
                          </a:solidFill>
                        </a:rPr>
                        <a:t>carry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open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4866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DEX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431182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Missile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 adjust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5712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CON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137875"/>
                  </a:ext>
                </a:extLst>
              </a:tr>
              <a:tr h="212034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Hit</a:t>
                      </a:r>
                      <a:r>
                        <a:rPr lang="en-US" sz="800" baseline="0" dirty="0" smtClean="0"/>
                        <a:t> Point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Raise Dead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shock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9445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INT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1116"/>
                  </a:ext>
                </a:extLst>
              </a:tr>
              <a:tr h="204286">
                <a:tc>
                  <a:txBody>
                    <a:bodyPr/>
                    <a:lstStyle/>
                    <a:p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Languages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Spells level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0526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CHR</a:t>
                      </a:r>
                      <a:r>
                        <a:rPr lang="en-US" sz="800" b="1" baseline="0" dirty="0" smtClean="0"/>
                        <a:t>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4073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Max    Hirelings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% Loyalty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7997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3667651" y="746173"/>
          <a:ext cx="1385410" cy="110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578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41832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489" y="1982524"/>
            <a:ext cx="1672425" cy="1448353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-88134" y="2457314"/>
          <a:ext cx="1283889" cy="82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58">
                  <a:extLst>
                    <a:ext uri="{9D8B030D-6E8A-4147-A177-3AD203B41FA5}">
                      <a16:colId xmlns:a16="http://schemas.microsoft.com/office/drawing/2014/main" val="617041740"/>
                    </a:ext>
                  </a:extLst>
                </a:gridCol>
                <a:gridCol w="794331">
                  <a:extLst>
                    <a:ext uri="{9D8B030D-6E8A-4147-A177-3AD203B41FA5}">
                      <a16:colId xmlns:a16="http://schemas.microsoft.com/office/drawing/2014/main" val="546210289"/>
                    </a:ext>
                  </a:extLst>
                </a:gridCol>
              </a:tblGrid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Class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318760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Race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71916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Align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187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047244" y="105545"/>
            <a:ext cx="1089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ILLUSIONIST</a:t>
            </a:r>
          </a:p>
          <a:p>
            <a:pPr algn="ctr"/>
            <a:r>
              <a:rPr lang="en-US" sz="1400" b="1" dirty="0" smtClean="0"/>
              <a:t>Level =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71384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88167"/>
              </p:ext>
            </p:extLst>
          </p:nvPr>
        </p:nvGraphicFramePr>
        <p:xfrm>
          <a:off x="71812" y="24716"/>
          <a:ext cx="3637413" cy="3391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7413">
                  <a:extLst>
                    <a:ext uri="{9D8B030D-6E8A-4147-A177-3AD203B41FA5}">
                      <a16:colId xmlns:a16="http://schemas.microsoft.com/office/drawing/2014/main" val="2597425861"/>
                    </a:ext>
                  </a:extLst>
                </a:gridCol>
              </a:tblGrid>
              <a:tr h="1095594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1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Change self                   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Audible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900" b="0" baseline="0" dirty="0" err="1" smtClean="0">
                          <a:solidFill>
                            <a:sysClr val="windowText" lastClr="000000"/>
                          </a:solidFill>
                        </a:rPr>
                        <a:t>glamer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                               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Hypnotism                    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Dancing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lights 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Phantasmal force        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Detect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Invisibility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Wall of fog                    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Light 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Darkness                       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Detect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illusion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Color Spray                   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Gaze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reflection</a:t>
                      </a:r>
                      <a:endParaRPr lang="en-US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93643"/>
                  </a:ext>
                </a:extLst>
              </a:tr>
              <a:tr h="809787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2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Hypnotic pattern                       Detect Magic                     Invisibility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Misdirection                               Blur                                      Magic Mouth                   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Fog cloud                                     Blindness                           Mirror Image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Improved phantasmal force    Deafness                            Ventriloquism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34296"/>
                  </a:ext>
                </a:extLst>
              </a:tr>
              <a:tr h="809787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3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Continual darkness                    Continual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light                  Fear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Dispel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Illusion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                             Hallucinatory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Terrain      Rope trick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Suggestion                                  </a:t>
                      </a:r>
                      <a:r>
                        <a:rPr lang="en-US" sz="900" b="0" baseline="0" dirty="0" err="1" smtClean="0">
                          <a:solidFill>
                            <a:sysClr val="windowText" lastClr="000000"/>
                          </a:solidFill>
                        </a:rPr>
                        <a:t>Paralyzation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                     invisible 10’ radius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Illusionary Script                        Non- detection                Spectral force 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8835"/>
                  </a:ext>
                </a:extLst>
              </a:tr>
              <a:tr h="676554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4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Confusion                                    Minor Creation                 Shadow Monster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err="1" smtClean="0">
                          <a:solidFill>
                            <a:sysClr val="windowText" lastClr="000000"/>
                          </a:solidFill>
                        </a:rPr>
                        <a:t>Massmorph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                                 Phantasmal Killer             Emotion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Dispel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exhaustion                       Improved Invisibility                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69201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950611"/>
              </p:ext>
            </p:extLst>
          </p:nvPr>
        </p:nvGraphicFramePr>
        <p:xfrm>
          <a:off x="3709225" y="50715"/>
          <a:ext cx="1445814" cy="3365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814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</a:tblGrid>
              <a:tr h="3365724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Illusionist Items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Spell book &amp;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Components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(Circle</a:t>
                      </a:r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 1 weapon)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Staff (1d6)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Dagger (1d3)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Darts (1d3)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(x3 round) </a:t>
                      </a:r>
                    </a:p>
                    <a:p>
                      <a:endParaRPr lang="en-US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dirty="0" err="1" smtClean="0">
                          <a:solidFill>
                            <a:schemeClr val="tx1"/>
                          </a:solidFill>
                        </a:rPr>
                        <a:t>Misc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                                     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 pack – 2 small sacks – 2 large sacks                   </a:t>
                      </a:r>
                    </a:p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lg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&amp;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pouch for belt        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wks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iron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rations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2 water skins                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Boots, robe, hat, belt cloak,  girdle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tinderbox – 6 torches</a:t>
                      </a: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pic>
        <p:nvPicPr>
          <p:cNvPr id="2050" name="Picture 2" descr="The Lands of Ara: Review: Swords and Wizardry 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480" y="690722"/>
            <a:ext cx="557121" cy="71666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29043" y="1237661"/>
            <a:ext cx="494385" cy="98265"/>
            <a:chOff x="3439373" y="2726073"/>
            <a:chExt cx="494385" cy="98265"/>
          </a:xfrm>
        </p:grpSpPr>
        <p:sp>
          <p:nvSpPr>
            <p:cNvPr id="13" name="Oval 12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825693" y="1359917"/>
            <a:ext cx="494385" cy="98265"/>
            <a:chOff x="3439373" y="2726073"/>
            <a:chExt cx="494385" cy="98265"/>
          </a:xfrm>
        </p:grpSpPr>
        <p:sp>
          <p:nvSpPr>
            <p:cNvPr id="44" name="Oval 43"/>
            <p:cNvSpPr/>
            <p:nvPr/>
          </p:nvSpPr>
          <p:spPr>
            <a:xfrm>
              <a:off x="3439373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538896" y="272940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643479" y="272924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744887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47585" y="272607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 rot="10800000">
            <a:off x="889375" y="105424"/>
            <a:ext cx="494385" cy="98265"/>
            <a:chOff x="2475331" y="2743683"/>
            <a:chExt cx="494385" cy="98265"/>
          </a:xfrm>
        </p:grpSpPr>
        <p:sp>
          <p:nvSpPr>
            <p:cNvPr id="83" name="Oval 82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 rot="10800000">
            <a:off x="889375" y="1153399"/>
            <a:ext cx="494385" cy="98265"/>
            <a:chOff x="2475331" y="2743683"/>
            <a:chExt cx="494385" cy="98265"/>
          </a:xfrm>
        </p:grpSpPr>
        <p:sp>
          <p:nvSpPr>
            <p:cNvPr id="89" name="Oval 88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10800000">
            <a:off x="889375" y="1953917"/>
            <a:ext cx="494385" cy="98265"/>
            <a:chOff x="2475331" y="2743683"/>
            <a:chExt cx="494385" cy="98265"/>
          </a:xfrm>
        </p:grpSpPr>
        <p:sp>
          <p:nvSpPr>
            <p:cNvPr id="95" name="Oval 94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 rot="10800000">
            <a:off x="889374" y="2782327"/>
            <a:ext cx="494385" cy="98265"/>
            <a:chOff x="2475331" y="2743683"/>
            <a:chExt cx="494385" cy="98265"/>
          </a:xfrm>
        </p:grpSpPr>
        <p:sp>
          <p:nvSpPr>
            <p:cNvPr id="101" name="Oval 100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269244" y="14471"/>
            <a:ext cx="1433055" cy="597599"/>
          </a:xfrm>
          <a:prstGeom prst="rect">
            <a:avLst/>
          </a:prstGeom>
          <a:solidFill>
            <a:srgbClr val="77777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D20 + level = 12 is success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6 below need rest before casting spell again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1 </a:t>
            </a:r>
            <a:r>
              <a:rPr lang="en-US" b="1" dirty="0" err="1" smtClean="0">
                <a:solidFill>
                  <a:schemeClr val="bg1"/>
                </a:solidFill>
              </a:rPr>
              <a:t>Crit</a:t>
            </a:r>
            <a:r>
              <a:rPr lang="en-US" b="1" dirty="0" smtClean="0">
                <a:solidFill>
                  <a:schemeClr val="bg1"/>
                </a:solidFill>
              </a:rPr>
              <a:t> fail &amp; </a:t>
            </a:r>
            <a:r>
              <a:rPr lang="en-US" b="1" dirty="0">
                <a:solidFill>
                  <a:schemeClr val="bg1"/>
                </a:solidFill>
              </a:rPr>
              <a:t>s</a:t>
            </a:r>
            <a:r>
              <a:rPr lang="en-US" b="1" dirty="0" smtClean="0">
                <a:solidFill>
                  <a:schemeClr val="bg1"/>
                </a:solidFill>
              </a:rPr>
              <a:t>pell targets user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53894" y="1099581"/>
            <a:ext cx="544474" cy="218650"/>
          </a:xfrm>
          <a:prstGeom prst="rect">
            <a:avLst/>
          </a:prstGeom>
          <a:solidFill>
            <a:srgbClr val="77777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14 &amp; 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9202" y="1910550"/>
            <a:ext cx="481503" cy="218650"/>
          </a:xfrm>
          <a:prstGeom prst="rect">
            <a:avLst/>
          </a:prstGeom>
          <a:solidFill>
            <a:srgbClr val="77777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16 &amp; </a:t>
            </a:r>
            <a:r>
              <a:rPr lang="en-US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29208" y="2710893"/>
            <a:ext cx="481503" cy="218650"/>
          </a:xfrm>
          <a:prstGeom prst="rect">
            <a:avLst/>
          </a:prstGeom>
          <a:solidFill>
            <a:srgbClr val="777777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18 &amp; 9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5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57990" y="-28103"/>
            <a:ext cx="656605" cy="338922"/>
          </a:xfrm>
        </p:spPr>
        <p:txBody>
          <a:bodyPr>
            <a:normAutofit/>
          </a:bodyPr>
          <a:lstStyle/>
          <a:p>
            <a:r>
              <a:rPr lang="en-US" sz="800" b="1" dirty="0" smtClean="0"/>
              <a:t>Character Name </a:t>
            </a:r>
            <a:endParaRPr lang="en-US" sz="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93" y="308261"/>
            <a:ext cx="1010897" cy="22048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STR-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DEX-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INT-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WIS-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CHR-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8824" y="7360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8824" y="4137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8084" y="1057652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824" y="17012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8824" y="13789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084" y="2026027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2114553" y="-2824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/>
              <a:t>Player Name  </a:t>
            </a:r>
            <a:endParaRPr lang="en-US" sz="8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1266346" y="397299"/>
          <a:ext cx="2712018" cy="30098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885">
                  <a:extLst>
                    <a:ext uri="{9D8B030D-6E8A-4147-A177-3AD203B41FA5}">
                      <a16:colId xmlns:a16="http://schemas.microsoft.com/office/drawing/2014/main" val="3416189187"/>
                    </a:ext>
                  </a:extLst>
                </a:gridCol>
                <a:gridCol w="622366">
                  <a:extLst>
                    <a:ext uri="{9D8B030D-6E8A-4147-A177-3AD203B41FA5}">
                      <a16:colId xmlns:a16="http://schemas.microsoft.com/office/drawing/2014/main" val="2000704530"/>
                    </a:ext>
                  </a:extLst>
                </a:gridCol>
                <a:gridCol w="665453">
                  <a:extLst>
                    <a:ext uri="{9D8B030D-6E8A-4147-A177-3AD203B41FA5}">
                      <a16:colId xmlns:a16="http://schemas.microsoft.com/office/drawing/2014/main" val="1326291730"/>
                    </a:ext>
                  </a:extLst>
                </a:gridCol>
                <a:gridCol w="459594">
                  <a:extLst>
                    <a:ext uri="{9D8B030D-6E8A-4147-A177-3AD203B41FA5}">
                      <a16:colId xmlns:a16="http://schemas.microsoft.com/office/drawing/2014/main" val="3860579420"/>
                    </a:ext>
                  </a:extLst>
                </a:gridCol>
                <a:gridCol w="411720">
                  <a:extLst>
                    <a:ext uri="{9D8B030D-6E8A-4147-A177-3AD203B41FA5}">
                      <a16:colId xmlns:a16="http://schemas.microsoft.com/office/drawing/2014/main" val="2943692411"/>
                    </a:ext>
                  </a:extLst>
                </a:gridCol>
              </a:tblGrid>
              <a:tr h="32102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STR</a:t>
                      </a:r>
                    </a:p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6325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pPr algn="ctr"/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To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Damage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dk1"/>
                          </a:solidFill>
                        </a:rPr>
                        <a:t>carry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open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4866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DEX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431182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Missile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 adjust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5712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CON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137875"/>
                  </a:ext>
                </a:extLst>
              </a:tr>
              <a:tr h="212034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Hit</a:t>
                      </a:r>
                      <a:r>
                        <a:rPr lang="en-US" sz="800" baseline="0" dirty="0" smtClean="0"/>
                        <a:t> Point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Raise Dead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shock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9445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INT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1116"/>
                  </a:ext>
                </a:extLst>
              </a:tr>
              <a:tr h="204286">
                <a:tc>
                  <a:txBody>
                    <a:bodyPr/>
                    <a:lstStyle/>
                    <a:p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Languages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Spells level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0526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CHR</a:t>
                      </a:r>
                      <a:r>
                        <a:rPr lang="en-US" sz="800" b="1" baseline="0" dirty="0" smtClean="0"/>
                        <a:t>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4073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Max    Hirelings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% Loyalty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7997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3667651" y="746173"/>
          <a:ext cx="1385410" cy="110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578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41832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489" y="1982524"/>
            <a:ext cx="1672425" cy="1448353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-88134" y="2457314"/>
          <a:ext cx="1283889" cy="82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58">
                  <a:extLst>
                    <a:ext uri="{9D8B030D-6E8A-4147-A177-3AD203B41FA5}">
                      <a16:colId xmlns:a16="http://schemas.microsoft.com/office/drawing/2014/main" val="617041740"/>
                    </a:ext>
                  </a:extLst>
                </a:gridCol>
                <a:gridCol w="794331">
                  <a:extLst>
                    <a:ext uri="{9D8B030D-6E8A-4147-A177-3AD203B41FA5}">
                      <a16:colId xmlns:a16="http://schemas.microsoft.com/office/drawing/2014/main" val="546210289"/>
                    </a:ext>
                  </a:extLst>
                </a:gridCol>
              </a:tblGrid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Class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318760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Race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71916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Align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187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243451" y="105545"/>
            <a:ext cx="696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DRUID</a:t>
            </a:r>
          </a:p>
          <a:p>
            <a:pPr algn="ctr"/>
            <a:r>
              <a:rPr lang="en-US" sz="1400" b="1" dirty="0" smtClean="0"/>
              <a:t>Level =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00643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230001"/>
              </p:ext>
            </p:extLst>
          </p:nvPr>
        </p:nvGraphicFramePr>
        <p:xfrm>
          <a:off x="49974" y="24718"/>
          <a:ext cx="3586317" cy="3420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6317">
                  <a:extLst>
                    <a:ext uri="{9D8B030D-6E8A-4147-A177-3AD203B41FA5}">
                      <a16:colId xmlns:a16="http://schemas.microsoft.com/office/drawing/2014/main" val="2597425861"/>
                    </a:ext>
                  </a:extLst>
                </a:gridCol>
              </a:tblGrid>
              <a:tr h="1070552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1</a:t>
                      </a: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Speak Animals           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 Invisibility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to animals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Detect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Magic             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Locate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Animals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Detect Snares &amp; pits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Predict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Weather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Entangle                     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Purify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water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Faerie Fire                  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Pass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without Trace</a:t>
                      </a:r>
                    </a:p>
                    <a:p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Shillelagh                    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Animal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Friendship</a:t>
                      </a:r>
                      <a:endParaRPr lang="en-US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893643"/>
                  </a:ext>
                </a:extLst>
              </a:tr>
              <a:tr h="969666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2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err="1" smtClean="0">
                          <a:solidFill>
                            <a:sysClr val="windowText" lastClr="000000"/>
                          </a:solidFill>
                        </a:rPr>
                        <a:t>Barkskin</a:t>
                      </a: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                                         Cure Light Wounds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Heat metal                                    Charm person or mammal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Warp wood                                   Create Water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Produce flame                              Feign Death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Fire Trap                                         Locate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Plants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err="1" smtClean="0">
                          <a:solidFill>
                            <a:sysClr val="windowText" lastClr="000000"/>
                          </a:solidFill>
                        </a:rPr>
                        <a:t>Obscurement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                               Trip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34296"/>
                  </a:ext>
                </a:extLst>
              </a:tr>
              <a:tr h="649362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3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Call Lightning                               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Hold Animal                          Tree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Cure disease                                 Summon Insects                   Snare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Neutralize Poison                         Stone Shape                         Pyrotechnics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8835"/>
                  </a:ext>
                </a:extLst>
              </a:tr>
              <a:tr h="649362">
                <a:tc>
                  <a:txBody>
                    <a:bodyPr/>
                    <a:lstStyle/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ysClr val="windowText" lastClr="000000"/>
                          </a:solidFill>
                        </a:rPr>
                        <a:t>Spell Level 4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Speak with Plants                        Animal Summoning 1          Hold Plant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 smtClean="0">
                          <a:solidFill>
                            <a:sysClr val="windowText" lastClr="000000"/>
                          </a:solidFill>
                        </a:rPr>
                        <a:t>Cure Serious</a:t>
                      </a: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 wounds                  Dispel Magic                         produce fire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smtClean="0">
                          <a:solidFill>
                            <a:sysClr val="windowText" lastClr="000000"/>
                          </a:solidFill>
                        </a:rPr>
                        <a:t>Call woodland beings                  Plant Door                             repel insects</a:t>
                      </a:r>
                      <a:endParaRPr lang="en-US" sz="900" b="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69201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360438"/>
              </p:ext>
            </p:extLst>
          </p:nvPr>
        </p:nvGraphicFramePr>
        <p:xfrm>
          <a:off x="3521948" y="25594"/>
          <a:ext cx="1633092" cy="3408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092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</a:tblGrid>
              <a:tr h="3400967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Druid</a:t>
                      </a:r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Items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Components</a:t>
                      </a:r>
                    </a:p>
                    <a:p>
                      <a:r>
                        <a:rPr lang="en-US" b="0" u="none" dirty="0" smtClean="0">
                          <a:solidFill>
                            <a:schemeClr val="tx1"/>
                          </a:solidFill>
                        </a:rPr>
                        <a:t>(Circle</a:t>
                      </a:r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 2 weapons)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Club (1d6)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Dagger (1d4)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Hammer (1d4+1)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Scimitar (1d8)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Sling (1d4)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Spear (1d6)</a:t>
                      </a: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Staff (1d6)</a:t>
                      </a:r>
                    </a:p>
                    <a:p>
                      <a:endParaRPr lang="en-US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u="none" baseline="0" dirty="0" smtClean="0">
                          <a:solidFill>
                            <a:schemeClr val="tx1"/>
                          </a:solidFill>
                        </a:rPr>
                        <a:t>Darts (1d3)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(x3 round) </a:t>
                      </a:r>
                      <a:endParaRPr lang="en-US" b="1" u="sng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dirty="0" err="1" smtClean="0">
                          <a:solidFill>
                            <a:schemeClr val="tx1"/>
                          </a:solidFill>
                        </a:rPr>
                        <a:t>Misc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                                     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 pack – 2 small sacks – 2 large sacks                   </a:t>
                      </a:r>
                    </a:p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lg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&amp;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pouch for belt        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wks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iron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rations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2 water skins                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Boots, robe, hat, belt cloak,  girdle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tinderbox – 6 torches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Leather armor (AC 12)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baseline="0" dirty="0" smtClean="0">
                          <a:solidFill>
                            <a:schemeClr val="tx1"/>
                          </a:solidFill>
                        </a:rPr>
                        <a:t>Wooden shield (AC +1)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pic>
        <p:nvPicPr>
          <p:cNvPr id="2050" name="Picture 2" descr="The Lands of Ara: Review: Swords and Wizardry 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584" y="76648"/>
            <a:ext cx="473700" cy="6093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 rot="10800000">
            <a:off x="889375" y="105424"/>
            <a:ext cx="494385" cy="98265"/>
            <a:chOff x="2475331" y="2743683"/>
            <a:chExt cx="494385" cy="98265"/>
          </a:xfrm>
        </p:grpSpPr>
        <p:sp>
          <p:nvSpPr>
            <p:cNvPr id="83" name="Oval 82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 rot="10800000">
            <a:off x="879327" y="1148373"/>
            <a:ext cx="494385" cy="98265"/>
            <a:chOff x="2475331" y="2743683"/>
            <a:chExt cx="494385" cy="98265"/>
          </a:xfrm>
        </p:grpSpPr>
        <p:sp>
          <p:nvSpPr>
            <p:cNvPr id="89" name="Oval 88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 rot="10800000">
            <a:off x="889375" y="2159907"/>
            <a:ext cx="494385" cy="98265"/>
            <a:chOff x="2475331" y="2743683"/>
            <a:chExt cx="494385" cy="98265"/>
          </a:xfrm>
        </p:grpSpPr>
        <p:sp>
          <p:nvSpPr>
            <p:cNvPr id="95" name="Oval 94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 rot="10800000">
            <a:off x="889374" y="2822519"/>
            <a:ext cx="494385" cy="98265"/>
            <a:chOff x="2475331" y="2743683"/>
            <a:chExt cx="494385" cy="98265"/>
          </a:xfrm>
        </p:grpSpPr>
        <p:sp>
          <p:nvSpPr>
            <p:cNvPr id="101" name="Oval 100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514799" y="817304"/>
            <a:ext cx="601989" cy="101616"/>
            <a:chOff x="4484655" y="817304"/>
            <a:chExt cx="601989" cy="101616"/>
          </a:xfrm>
        </p:grpSpPr>
        <p:sp>
          <p:nvSpPr>
            <p:cNvPr id="13" name="Oval 12"/>
            <p:cNvSpPr/>
            <p:nvPr/>
          </p:nvSpPr>
          <p:spPr>
            <a:xfrm>
              <a:off x="4592259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691782" y="82398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796365" y="82382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897773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000471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4484655" y="817304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521499" y="934536"/>
            <a:ext cx="601989" cy="101616"/>
            <a:chOff x="4484655" y="817304"/>
            <a:chExt cx="601989" cy="101616"/>
          </a:xfrm>
        </p:grpSpPr>
        <p:sp>
          <p:nvSpPr>
            <p:cNvPr id="50" name="Oval 49"/>
            <p:cNvSpPr/>
            <p:nvPr/>
          </p:nvSpPr>
          <p:spPr>
            <a:xfrm>
              <a:off x="4592259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691782" y="82398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796365" y="82382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897773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5000471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484655" y="817304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526522" y="1060138"/>
            <a:ext cx="601989" cy="101616"/>
            <a:chOff x="4484655" y="817304"/>
            <a:chExt cx="601989" cy="101616"/>
          </a:xfrm>
        </p:grpSpPr>
        <p:sp>
          <p:nvSpPr>
            <p:cNvPr id="57" name="Oval 56"/>
            <p:cNvSpPr/>
            <p:nvPr/>
          </p:nvSpPr>
          <p:spPr>
            <a:xfrm>
              <a:off x="4592259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4691782" y="82398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796365" y="82382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4897773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5000471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4484655" y="817304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533222" y="1177370"/>
            <a:ext cx="601989" cy="101616"/>
            <a:chOff x="4484655" y="817304"/>
            <a:chExt cx="601989" cy="101616"/>
          </a:xfrm>
        </p:grpSpPr>
        <p:sp>
          <p:nvSpPr>
            <p:cNvPr id="64" name="Oval 63"/>
            <p:cNvSpPr/>
            <p:nvPr/>
          </p:nvSpPr>
          <p:spPr>
            <a:xfrm>
              <a:off x="4592259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691782" y="82398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796365" y="82382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4897773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5000471" y="82065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4484655" y="817304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 rot="10800000">
            <a:off x="4610354" y="1627375"/>
            <a:ext cx="494385" cy="98265"/>
            <a:chOff x="2475331" y="2743683"/>
            <a:chExt cx="494385" cy="98265"/>
          </a:xfrm>
        </p:grpSpPr>
        <p:sp>
          <p:nvSpPr>
            <p:cNvPr id="71" name="Oval 70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 rot="10800000">
            <a:off x="4617055" y="1739583"/>
            <a:ext cx="494385" cy="98265"/>
            <a:chOff x="2475331" y="2743683"/>
            <a:chExt cx="494385" cy="98265"/>
          </a:xfrm>
        </p:grpSpPr>
        <p:sp>
          <p:nvSpPr>
            <p:cNvPr id="77" name="Oval 76"/>
            <p:cNvSpPr/>
            <p:nvPr/>
          </p:nvSpPr>
          <p:spPr>
            <a:xfrm>
              <a:off x="2475331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574854" y="274701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2679437" y="2746857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2780845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2883543" y="274368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2121753" y="26448"/>
            <a:ext cx="1409284" cy="723916"/>
          </a:xfrm>
          <a:prstGeom prst="rect">
            <a:avLst/>
          </a:prstGeom>
          <a:solidFill>
            <a:srgbClr val="77777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D20 + level = 12 is success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6 below need rest before casting spell again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1 </a:t>
            </a:r>
            <a:r>
              <a:rPr lang="en-US" b="1" dirty="0" err="1" smtClean="0">
                <a:solidFill>
                  <a:schemeClr val="bg1"/>
                </a:solidFill>
              </a:rPr>
              <a:t>Crit</a:t>
            </a:r>
            <a:r>
              <a:rPr lang="en-US" b="1" dirty="0" smtClean="0">
                <a:solidFill>
                  <a:schemeClr val="bg1"/>
                </a:solidFill>
              </a:rPr>
              <a:t> fail &amp; </a:t>
            </a:r>
            <a:r>
              <a:rPr lang="en-US" b="1" dirty="0">
                <a:solidFill>
                  <a:schemeClr val="bg1"/>
                </a:solidFill>
              </a:rPr>
              <a:t>s</a:t>
            </a:r>
            <a:r>
              <a:rPr lang="en-US" b="1" dirty="0" smtClean="0">
                <a:solidFill>
                  <a:schemeClr val="bg1"/>
                </a:solidFill>
              </a:rPr>
              <a:t>pell targets user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016035" y="1086514"/>
            <a:ext cx="505936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14 &amp; 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016035" y="2145513"/>
            <a:ext cx="505936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16 &amp; </a:t>
            </a:r>
            <a:r>
              <a:rPr lang="en-US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025100" y="2782154"/>
            <a:ext cx="505937" cy="218650"/>
          </a:xfrm>
          <a:prstGeom prst="rect">
            <a:avLst/>
          </a:prstGeom>
          <a:solidFill>
            <a:srgbClr val="77777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16 &amp; </a:t>
            </a:r>
            <a:r>
              <a:rPr lang="en-US" b="1" dirty="0">
                <a:solidFill>
                  <a:schemeClr val="bg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1898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57990" y="-28103"/>
            <a:ext cx="656605" cy="338922"/>
          </a:xfrm>
        </p:spPr>
        <p:txBody>
          <a:bodyPr>
            <a:normAutofit/>
          </a:bodyPr>
          <a:lstStyle/>
          <a:p>
            <a:r>
              <a:rPr lang="en-US" sz="800" b="1" dirty="0" smtClean="0"/>
              <a:t>Character Name </a:t>
            </a:r>
            <a:endParaRPr lang="en-US" sz="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93" y="308261"/>
            <a:ext cx="1010897" cy="22048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STR-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DEX-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INT-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WIS-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CHR-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8824" y="7360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8824" y="4137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8084" y="1057652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824" y="17012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8824" y="13789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084" y="2026027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2114553" y="-2824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/>
              <a:t>Player Name  </a:t>
            </a:r>
            <a:endParaRPr lang="en-US" sz="8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1266346" y="397299"/>
          <a:ext cx="2712018" cy="30098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885">
                  <a:extLst>
                    <a:ext uri="{9D8B030D-6E8A-4147-A177-3AD203B41FA5}">
                      <a16:colId xmlns:a16="http://schemas.microsoft.com/office/drawing/2014/main" val="3416189187"/>
                    </a:ext>
                  </a:extLst>
                </a:gridCol>
                <a:gridCol w="622366">
                  <a:extLst>
                    <a:ext uri="{9D8B030D-6E8A-4147-A177-3AD203B41FA5}">
                      <a16:colId xmlns:a16="http://schemas.microsoft.com/office/drawing/2014/main" val="2000704530"/>
                    </a:ext>
                  </a:extLst>
                </a:gridCol>
                <a:gridCol w="665453">
                  <a:extLst>
                    <a:ext uri="{9D8B030D-6E8A-4147-A177-3AD203B41FA5}">
                      <a16:colId xmlns:a16="http://schemas.microsoft.com/office/drawing/2014/main" val="1326291730"/>
                    </a:ext>
                  </a:extLst>
                </a:gridCol>
                <a:gridCol w="459594">
                  <a:extLst>
                    <a:ext uri="{9D8B030D-6E8A-4147-A177-3AD203B41FA5}">
                      <a16:colId xmlns:a16="http://schemas.microsoft.com/office/drawing/2014/main" val="3860579420"/>
                    </a:ext>
                  </a:extLst>
                </a:gridCol>
                <a:gridCol w="411720">
                  <a:extLst>
                    <a:ext uri="{9D8B030D-6E8A-4147-A177-3AD203B41FA5}">
                      <a16:colId xmlns:a16="http://schemas.microsoft.com/office/drawing/2014/main" val="2943692411"/>
                    </a:ext>
                  </a:extLst>
                </a:gridCol>
              </a:tblGrid>
              <a:tr h="32102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STR</a:t>
                      </a:r>
                    </a:p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6325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pPr algn="ctr"/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To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Damage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dk1"/>
                          </a:solidFill>
                        </a:rPr>
                        <a:t>carry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open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4866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DEX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431182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Missile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 adjust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5712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CON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137875"/>
                  </a:ext>
                </a:extLst>
              </a:tr>
              <a:tr h="212034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Hit</a:t>
                      </a:r>
                      <a:r>
                        <a:rPr lang="en-US" sz="800" baseline="0" dirty="0" smtClean="0"/>
                        <a:t> Point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Raise Dead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shock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9445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INT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1116"/>
                  </a:ext>
                </a:extLst>
              </a:tr>
              <a:tr h="204286">
                <a:tc>
                  <a:txBody>
                    <a:bodyPr/>
                    <a:lstStyle/>
                    <a:p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Languages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Spells level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0526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CHR</a:t>
                      </a:r>
                      <a:r>
                        <a:rPr lang="en-US" sz="800" b="1" baseline="0" dirty="0" smtClean="0"/>
                        <a:t>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4073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Max    Hirelings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% Loyalty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7997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3667651" y="746173"/>
          <a:ext cx="1385410" cy="110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578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41832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489" y="1982524"/>
            <a:ext cx="1672425" cy="1448353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-88134" y="2457314"/>
          <a:ext cx="1283889" cy="82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58">
                  <a:extLst>
                    <a:ext uri="{9D8B030D-6E8A-4147-A177-3AD203B41FA5}">
                      <a16:colId xmlns:a16="http://schemas.microsoft.com/office/drawing/2014/main" val="617041740"/>
                    </a:ext>
                  </a:extLst>
                </a:gridCol>
                <a:gridCol w="794331">
                  <a:extLst>
                    <a:ext uri="{9D8B030D-6E8A-4147-A177-3AD203B41FA5}">
                      <a16:colId xmlns:a16="http://schemas.microsoft.com/office/drawing/2014/main" val="546210289"/>
                    </a:ext>
                  </a:extLst>
                </a:gridCol>
              </a:tblGrid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Class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318760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Race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71916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Align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187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895517" y="105545"/>
            <a:ext cx="134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Thief / Assassin</a:t>
            </a:r>
          </a:p>
          <a:p>
            <a:pPr algn="ctr"/>
            <a:r>
              <a:rPr lang="en-US" sz="1400" b="1" dirty="0" smtClean="0"/>
              <a:t>Level =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3596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7862461"/>
              </p:ext>
            </p:extLst>
          </p:nvPr>
        </p:nvGraphicFramePr>
        <p:xfrm>
          <a:off x="2200588" y="38995"/>
          <a:ext cx="2931530" cy="3053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9273">
                  <a:extLst>
                    <a:ext uri="{9D8B030D-6E8A-4147-A177-3AD203B41FA5}">
                      <a16:colId xmlns:a16="http://schemas.microsoft.com/office/drawing/2014/main" val="108502985"/>
                    </a:ext>
                  </a:extLst>
                </a:gridCol>
                <a:gridCol w="847691">
                  <a:extLst>
                    <a:ext uri="{9D8B030D-6E8A-4147-A177-3AD203B41FA5}">
                      <a16:colId xmlns:a16="http://schemas.microsoft.com/office/drawing/2014/main" val="3780709137"/>
                    </a:ext>
                  </a:extLst>
                </a:gridCol>
                <a:gridCol w="748602">
                  <a:extLst>
                    <a:ext uri="{9D8B030D-6E8A-4147-A177-3AD203B41FA5}">
                      <a16:colId xmlns:a16="http://schemas.microsoft.com/office/drawing/2014/main" val="454445641"/>
                    </a:ext>
                  </a:extLst>
                </a:gridCol>
                <a:gridCol w="735964">
                  <a:extLst>
                    <a:ext uri="{9D8B030D-6E8A-4147-A177-3AD203B41FA5}">
                      <a16:colId xmlns:a16="http://schemas.microsoft.com/office/drawing/2014/main" val="20206271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DEX adjust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Race adjust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666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Pick pockets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70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Open locks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1522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Find remove traps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698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Move Silently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149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Hide shadows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85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Hear noise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036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Climb walls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83141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537326"/>
              </p:ext>
            </p:extLst>
          </p:nvPr>
        </p:nvGraphicFramePr>
        <p:xfrm>
          <a:off x="59548" y="25120"/>
          <a:ext cx="2075727" cy="342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5727">
                  <a:extLst>
                    <a:ext uri="{9D8B030D-6E8A-4147-A177-3AD203B41FA5}">
                      <a16:colId xmlns:a16="http://schemas.microsoft.com/office/drawing/2014/main" val="3742970272"/>
                    </a:ext>
                  </a:extLst>
                </a:gridCol>
              </a:tblGrid>
              <a:tr h="3400800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Thief - Weapons Armor </a:t>
                      </a:r>
                      <a:r>
                        <a:rPr lang="en-US" b="1" u="sng" dirty="0" err="1" smtClean="0">
                          <a:solidFill>
                            <a:schemeClr val="tx1"/>
                          </a:solidFill>
                        </a:rPr>
                        <a:t>Misc</a:t>
                      </a:r>
                      <a:r>
                        <a:rPr lang="en-US" b="1" u="sng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back pack – 2 small sacks – 2 large sacks                   </a:t>
                      </a:r>
                    </a:p>
                    <a:p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lg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&amp;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sm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pouch for belt                                                    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wk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iron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rations – 2 water skins                             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boots – robe – hat – belt – cloak – girdle                   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tinderbox – 6 torches                                                   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12 spikes 50’ rope                                                   </a:t>
                      </a:r>
                      <a:endParaRPr lang="en-US" sz="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thieves tools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leather Armor AC12</a:t>
                      </a: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Weapons Melee (circle one)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short sword (1d6) 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Long sword (1d8)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Dagger (1d4)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Club (1d6)</a:t>
                      </a:r>
                    </a:p>
                    <a:p>
                      <a:r>
                        <a:rPr lang="en-US" b="1" u="sng" baseline="0" dirty="0" smtClean="0">
                          <a:solidFill>
                            <a:schemeClr val="tx1"/>
                          </a:solidFill>
                        </a:rPr>
                        <a:t>Weapons Range (circle one)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Sling - Bullet  1d4+1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  <a:latin typeface="OCR A Extended" panose="02010509020102010303" pitchFamily="50" charset="0"/>
                        </a:rPr>
                        <a:t>1 round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Sling - Stone 1d4 </a:t>
                      </a: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(1 round)</a:t>
                      </a:r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633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10 Darts (1d3) 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(x3 round)   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47933"/>
                  </a:ext>
                </a:extLst>
              </a:tr>
            </a:tbl>
          </a:graphicData>
        </a:graphic>
      </p:graphicFrame>
      <p:pic>
        <p:nvPicPr>
          <p:cNvPr id="2050" name="Picture 2" descr="The Lands of Ara: Review: Swords and Wizardry White Bo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455" y="805396"/>
            <a:ext cx="741909" cy="95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38392" y="3109284"/>
            <a:ext cx="1179068" cy="21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24 MAX  bullets/stones</a:t>
            </a:r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2183331" y="3149772"/>
            <a:ext cx="586497" cy="101617"/>
            <a:chOff x="2183331" y="2978953"/>
            <a:chExt cx="586497" cy="101617"/>
          </a:xfrm>
        </p:grpSpPr>
        <p:sp>
          <p:nvSpPr>
            <p:cNvPr id="2" name="Oval 1"/>
            <p:cNvSpPr/>
            <p:nvPr/>
          </p:nvSpPr>
          <p:spPr>
            <a:xfrm>
              <a:off x="2183331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282854" y="298563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387437" y="298547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488845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591543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683655" y="297895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180361" y="3302690"/>
            <a:ext cx="586497" cy="101617"/>
            <a:chOff x="2183331" y="2978953"/>
            <a:chExt cx="586497" cy="101617"/>
          </a:xfrm>
        </p:grpSpPr>
        <p:sp>
          <p:nvSpPr>
            <p:cNvPr id="46" name="Oval 45"/>
            <p:cNvSpPr/>
            <p:nvPr/>
          </p:nvSpPr>
          <p:spPr>
            <a:xfrm>
              <a:off x="2183331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2854" y="298563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387437" y="298547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2488845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2591543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683655" y="297895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797952" y="3146425"/>
            <a:ext cx="586497" cy="101617"/>
            <a:chOff x="2183331" y="2978953"/>
            <a:chExt cx="586497" cy="101617"/>
          </a:xfrm>
        </p:grpSpPr>
        <p:sp>
          <p:nvSpPr>
            <p:cNvPr id="53" name="Oval 52"/>
            <p:cNvSpPr/>
            <p:nvPr/>
          </p:nvSpPr>
          <p:spPr>
            <a:xfrm>
              <a:off x="2183331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2282854" y="298563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2387437" y="298547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2488845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2591543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683655" y="297895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794982" y="3299343"/>
            <a:ext cx="586497" cy="101617"/>
            <a:chOff x="2183331" y="2978953"/>
            <a:chExt cx="586497" cy="101617"/>
          </a:xfrm>
        </p:grpSpPr>
        <p:sp>
          <p:nvSpPr>
            <p:cNvPr id="60" name="Oval 59"/>
            <p:cNvSpPr/>
            <p:nvPr/>
          </p:nvSpPr>
          <p:spPr>
            <a:xfrm>
              <a:off x="2183331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2282854" y="298563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2387437" y="2985479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88845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591543" y="2982305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683655" y="2978953"/>
              <a:ext cx="86173" cy="949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650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57990" y="-28103"/>
            <a:ext cx="656605" cy="338922"/>
          </a:xfrm>
        </p:spPr>
        <p:txBody>
          <a:bodyPr>
            <a:normAutofit/>
          </a:bodyPr>
          <a:lstStyle/>
          <a:p>
            <a:r>
              <a:rPr lang="en-US" sz="800" b="1" dirty="0" smtClean="0"/>
              <a:t>Character Name </a:t>
            </a:r>
            <a:endParaRPr lang="en-US" sz="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0393" y="308261"/>
            <a:ext cx="1010897" cy="22048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STR-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DEX-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INT-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WIS-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CHR-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8824" y="7360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8824" y="4137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8084" y="1057652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824" y="1701276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8824" y="1378915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084" y="2026027"/>
            <a:ext cx="569704" cy="322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2114553" y="-28248"/>
            <a:ext cx="584670" cy="3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633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2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b="1" dirty="0" smtClean="0"/>
              <a:t>Player Name  </a:t>
            </a:r>
            <a:endParaRPr lang="en-US" sz="800" b="1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1266346" y="397299"/>
          <a:ext cx="2712018" cy="30098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52885">
                  <a:extLst>
                    <a:ext uri="{9D8B030D-6E8A-4147-A177-3AD203B41FA5}">
                      <a16:colId xmlns:a16="http://schemas.microsoft.com/office/drawing/2014/main" val="3416189187"/>
                    </a:ext>
                  </a:extLst>
                </a:gridCol>
                <a:gridCol w="622366">
                  <a:extLst>
                    <a:ext uri="{9D8B030D-6E8A-4147-A177-3AD203B41FA5}">
                      <a16:colId xmlns:a16="http://schemas.microsoft.com/office/drawing/2014/main" val="2000704530"/>
                    </a:ext>
                  </a:extLst>
                </a:gridCol>
                <a:gridCol w="665453">
                  <a:extLst>
                    <a:ext uri="{9D8B030D-6E8A-4147-A177-3AD203B41FA5}">
                      <a16:colId xmlns:a16="http://schemas.microsoft.com/office/drawing/2014/main" val="1326291730"/>
                    </a:ext>
                  </a:extLst>
                </a:gridCol>
                <a:gridCol w="459594">
                  <a:extLst>
                    <a:ext uri="{9D8B030D-6E8A-4147-A177-3AD203B41FA5}">
                      <a16:colId xmlns:a16="http://schemas.microsoft.com/office/drawing/2014/main" val="3860579420"/>
                    </a:ext>
                  </a:extLst>
                </a:gridCol>
                <a:gridCol w="411720">
                  <a:extLst>
                    <a:ext uri="{9D8B030D-6E8A-4147-A177-3AD203B41FA5}">
                      <a16:colId xmlns:a16="http://schemas.microsoft.com/office/drawing/2014/main" val="2943692411"/>
                    </a:ext>
                  </a:extLst>
                </a:gridCol>
              </a:tblGrid>
              <a:tr h="32102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STR</a:t>
                      </a:r>
                    </a:p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66325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pPr algn="ctr"/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To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Damage 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dk1"/>
                          </a:solidFill>
                        </a:rPr>
                        <a:t>carry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open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4866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DEX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431182"/>
                  </a:ext>
                </a:extLst>
              </a:tr>
              <a:tr h="250383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Missile hit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AC adjust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657128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CON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137875"/>
                  </a:ext>
                </a:extLst>
              </a:tr>
              <a:tr h="212034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Hit</a:t>
                      </a:r>
                      <a:r>
                        <a:rPr lang="en-US" sz="800" baseline="0" dirty="0" smtClean="0"/>
                        <a:t> Point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Raise Dead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shock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94454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INT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1116"/>
                  </a:ext>
                </a:extLst>
              </a:tr>
              <a:tr h="204286">
                <a:tc>
                  <a:txBody>
                    <a:bodyPr/>
                    <a:lstStyle/>
                    <a:p>
                      <a:endParaRPr lang="en-US" sz="8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Languages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Spells level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0526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CHR</a:t>
                      </a:r>
                      <a:r>
                        <a:rPr lang="en-US" sz="800" b="1" baseline="0" dirty="0" smtClean="0"/>
                        <a:t> bonus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440735"/>
                  </a:ext>
                </a:extLst>
              </a:tr>
              <a:tr h="321021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Max    Hirelings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tx1"/>
                          </a:solidFill>
                        </a:rPr>
                        <a:t>% Loyalty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7997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3667651" y="746173"/>
          <a:ext cx="1385410" cy="110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578">
                  <a:extLst>
                    <a:ext uri="{9D8B030D-6E8A-4147-A177-3AD203B41FA5}">
                      <a16:colId xmlns:a16="http://schemas.microsoft.com/office/drawing/2014/main" val="3193780759"/>
                    </a:ext>
                  </a:extLst>
                </a:gridCol>
                <a:gridCol w="641832">
                  <a:extLst>
                    <a:ext uri="{9D8B030D-6E8A-4147-A177-3AD203B41FA5}">
                      <a16:colId xmlns:a16="http://schemas.microsoft.com/office/drawing/2014/main" val="749948560"/>
                    </a:ext>
                  </a:extLst>
                </a:gridCol>
              </a:tblGrid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AC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582111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26469"/>
                  </a:ext>
                </a:extLst>
              </a:tr>
              <a:tr h="365901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Current</a:t>
                      </a:r>
                    </a:p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HP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35414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489" y="1982524"/>
            <a:ext cx="1672425" cy="1448353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-88134" y="2457314"/>
          <a:ext cx="1283889" cy="82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558">
                  <a:extLst>
                    <a:ext uri="{9D8B030D-6E8A-4147-A177-3AD203B41FA5}">
                      <a16:colId xmlns:a16="http://schemas.microsoft.com/office/drawing/2014/main" val="617041740"/>
                    </a:ext>
                  </a:extLst>
                </a:gridCol>
                <a:gridCol w="794331">
                  <a:extLst>
                    <a:ext uri="{9D8B030D-6E8A-4147-A177-3AD203B41FA5}">
                      <a16:colId xmlns:a16="http://schemas.microsoft.com/office/drawing/2014/main" val="546210289"/>
                    </a:ext>
                  </a:extLst>
                </a:gridCol>
              </a:tblGrid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Class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318760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Race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71916"/>
                  </a:ext>
                </a:extLst>
              </a:tr>
              <a:tr h="275822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Align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7187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213306" y="129282"/>
            <a:ext cx="6966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/>
              <a:t>F-R-P</a:t>
            </a:r>
          </a:p>
          <a:p>
            <a:pPr algn="ctr"/>
            <a:r>
              <a:rPr lang="en-US" sz="1400" b="1" dirty="0" smtClean="0"/>
              <a:t>Level =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45426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635</TotalTime>
  <Words>1361</Words>
  <Application>Microsoft Office PowerPoint</Application>
  <PresentationFormat>Custom</PresentationFormat>
  <Paragraphs>486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OCR A Extended</vt:lpstr>
      <vt:lpstr>Office Theme</vt:lpstr>
      <vt:lpstr>Character Name </vt:lpstr>
      <vt:lpstr>PowerPoint Presentation</vt:lpstr>
      <vt:lpstr>Character Name </vt:lpstr>
      <vt:lpstr>PowerPoint Presentation</vt:lpstr>
      <vt:lpstr>Character Name </vt:lpstr>
      <vt:lpstr>PowerPoint Presentation</vt:lpstr>
      <vt:lpstr>Character Name </vt:lpstr>
      <vt:lpstr>PowerPoint Presentation</vt:lpstr>
      <vt:lpstr>Character Name </vt:lpstr>
      <vt:lpstr>PowerPoint Presentation</vt:lpstr>
      <vt:lpstr>Character Name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Duick</dc:creator>
  <cp:lastModifiedBy>John Duick</cp:lastModifiedBy>
  <cp:revision>47</cp:revision>
  <cp:lastPrinted>2019-07-22T15:46:27Z</cp:lastPrinted>
  <dcterms:created xsi:type="dcterms:W3CDTF">2018-12-08T13:52:59Z</dcterms:created>
  <dcterms:modified xsi:type="dcterms:W3CDTF">2019-07-22T15:46:43Z</dcterms:modified>
</cp:coreProperties>
</file>